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7"/>
  </p:notesMasterIdLst>
  <p:handoutMasterIdLst>
    <p:handoutMasterId r:id="rId58"/>
  </p:handoutMasterIdLst>
  <p:sldIdLst>
    <p:sldId id="298" r:id="rId5"/>
    <p:sldId id="299" r:id="rId6"/>
    <p:sldId id="307" r:id="rId7"/>
    <p:sldId id="300" r:id="rId8"/>
    <p:sldId id="306" r:id="rId9"/>
    <p:sldId id="359" r:id="rId10"/>
    <p:sldId id="308" r:id="rId11"/>
    <p:sldId id="301" r:id="rId12"/>
    <p:sldId id="312" r:id="rId13"/>
    <p:sldId id="313" r:id="rId14"/>
    <p:sldId id="315" r:id="rId15"/>
    <p:sldId id="314" r:id="rId16"/>
    <p:sldId id="302" r:id="rId17"/>
    <p:sldId id="332" r:id="rId18"/>
    <p:sldId id="320" r:id="rId19"/>
    <p:sldId id="316" r:id="rId20"/>
    <p:sldId id="321" r:id="rId21"/>
    <p:sldId id="317" r:id="rId22"/>
    <p:sldId id="318" r:id="rId23"/>
    <p:sldId id="319" r:id="rId24"/>
    <p:sldId id="322" r:id="rId25"/>
    <p:sldId id="323" r:id="rId26"/>
    <p:sldId id="324" r:id="rId27"/>
    <p:sldId id="325" r:id="rId28"/>
    <p:sldId id="326" r:id="rId29"/>
    <p:sldId id="309" r:id="rId30"/>
    <p:sldId id="303" r:id="rId31"/>
    <p:sldId id="327" r:id="rId32"/>
    <p:sldId id="328" r:id="rId33"/>
    <p:sldId id="329" r:id="rId34"/>
    <p:sldId id="330" r:id="rId35"/>
    <p:sldId id="331" r:id="rId36"/>
    <p:sldId id="310" r:id="rId37"/>
    <p:sldId id="311" r:id="rId38"/>
    <p:sldId id="333" r:id="rId39"/>
    <p:sldId id="339" r:id="rId40"/>
    <p:sldId id="340" r:id="rId41"/>
    <p:sldId id="338" r:id="rId42"/>
    <p:sldId id="351" r:id="rId43"/>
    <p:sldId id="342" r:id="rId44"/>
    <p:sldId id="354" r:id="rId45"/>
    <p:sldId id="341" r:id="rId46"/>
    <p:sldId id="352" r:id="rId47"/>
    <p:sldId id="350" r:id="rId48"/>
    <p:sldId id="343" r:id="rId49"/>
    <p:sldId id="346" r:id="rId50"/>
    <p:sldId id="345" r:id="rId51"/>
    <p:sldId id="344" r:id="rId52"/>
    <p:sldId id="355" r:id="rId53"/>
    <p:sldId id="356" r:id="rId54"/>
    <p:sldId id="357" r:id="rId55"/>
    <p:sldId id="358" r:id="rId56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1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88486" autoAdjust="0"/>
  </p:normalViewPr>
  <p:slideViewPr>
    <p:cSldViewPr snapToGrid="0">
      <p:cViewPr varScale="1">
        <p:scale>
          <a:sx n="75" d="100"/>
          <a:sy n="75" d="100"/>
        </p:scale>
        <p:origin x="93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F72E5F1D-01CC-4BB1-A9A5-133896035B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6B8AD8B-6D2B-49D1-85AF-38CC6C9F6E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FB249-2D76-420A-805D-DD668B2B1558}" type="datetime1">
              <a:rPr lang="zh-TW" altLang="en-US" smtClean="0"/>
              <a:t>2024/6/14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C071C0-5D56-4B9A-B16E-7B395A97E6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BA4EAA-86C6-47D9-9DFE-2AB498F570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02037-B4DD-4E9E-BA88-457AB8DF5C9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7245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1B031AF-D0BD-462A-B92C-E55F13D4825D}" type="datetime1">
              <a:rPr lang="zh-TW" altLang="en-US" smtClean="0"/>
              <a:t>2024/6/14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7475197-EF76-48B8-96B8-921BFA77342C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20481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475197-EF76-48B8-96B8-921BFA77342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3632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卷集層還可以做很多應用</a:t>
            </a:r>
            <a:br>
              <a:rPr lang="en-US" altLang="zh-TW" dirty="0"/>
            </a:br>
            <a:r>
              <a:rPr lang="zh-TW" altLang="en-US" dirty="0"/>
              <a:t>像是模糊、銳化、提取邊緣、提取單邊邊緣</a:t>
            </a:r>
            <a:r>
              <a:rPr lang="en-US" altLang="zh-TW" dirty="0"/>
              <a:t>(X</a:t>
            </a:r>
            <a:r>
              <a:rPr lang="zh-TW" altLang="en-US" dirty="0"/>
              <a:t>或</a:t>
            </a:r>
            <a:r>
              <a:rPr lang="en-US" altLang="zh-TW" dirty="0"/>
              <a:t>Y)</a:t>
            </a:r>
          </a:p>
          <a:p>
            <a:r>
              <a:rPr lang="zh-TW" altLang="en-US" dirty="0"/>
              <a:t>這邊介紹兩種作卷積的方式第 一種是使用這個函式，第二種是使用</a:t>
            </a:r>
            <a:r>
              <a:rPr lang="en-US" altLang="zh-TW" dirty="0"/>
              <a:t>CV2</a:t>
            </a:r>
            <a:r>
              <a:rPr lang="zh-TW" altLang="en-US" dirty="0"/>
              <a:t>提供的程式碼直皆做卷積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75197-EF76-48B8-96B8-921BFA77342C}" type="slidenum">
              <a:rPr lang="en-US" altLang="zh-TW" smtClean="0"/>
              <a:pPr/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47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提取更重要的特徵</a:t>
            </a:r>
            <a:br>
              <a:rPr lang="en-US" altLang="zh-TW" dirty="0"/>
            </a:br>
            <a:r>
              <a:rPr lang="zh-TW" altLang="en-US" dirty="0"/>
              <a:t>降低過擬合的積率</a:t>
            </a:r>
            <a:endParaRPr lang="en-US" altLang="zh-TW" dirty="0"/>
          </a:p>
          <a:p>
            <a:r>
              <a:rPr lang="zh-TW" altLang="en-US" dirty="0"/>
              <a:t>增加運算數度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75197-EF76-48B8-96B8-921BFA77342C}" type="slidenum">
              <a:rPr lang="en-US" altLang="zh-TW" smtClean="0"/>
              <a:pPr/>
              <a:t>27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8518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75197-EF76-48B8-96B8-921BFA77342C}" type="slidenum">
              <a:rPr lang="en-US" altLang="zh-TW" smtClean="0"/>
              <a:pPr/>
              <a:t>35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4011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PingFang SC"/>
              </a:rPr>
              <a:t>Dropout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PingFang SC"/>
              </a:rPr>
              <a:t>是防止模型過擬合的狀況發生</a:t>
            </a:r>
            <a:endParaRPr lang="en-US" altLang="zh-TW" b="0" i="0" dirty="0">
              <a:solidFill>
                <a:srgbClr val="000000"/>
              </a:solidFill>
              <a:effectLst/>
              <a:latin typeface="PingFang SC"/>
            </a:endParaRP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PingFang SC"/>
              </a:rPr>
              <a:t>batch size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PingFang SC"/>
              </a:rPr>
              <a:t>過小，會導致模型後期搖擺不定，遲遲難以收斂，而過大時，模型前期由於梯度的平均，導致收斂速度過慢。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75197-EF76-48B8-96B8-921BFA77342C}" type="slidenum">
              <a:rPr lang="en-US" altLang="zh-TW" smtClean="0"/>
              <a:pPr/>
              <a:t>38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0098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75197-EF76-48B8-96B8-921BFA77342C}" type="slidenum">
              <a:rPr lang="en-US" altLang="zh-TW" smtClean="0"/>
              <a:pPr/>
              <a:t>40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2494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CNN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的重點之一就是權重共享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effectLst/>
                <a:latin typeface="charter"/>
              </a:rPr>
              <a:t>權重共享</a:t>
            </a:r>
            <a:r>
              <a:rPr lang="en-US" altLang="zh-TW" b="1" dirty="0">
                <a:effectLst/>
                <a:latin typeface="charter"/>
              </a:rPr>
              <a:t>(Shared Weight)</a:t>
            </a:r>
            <a:r>
              <a:rPr lang="zh-TW" altLang="en-US" dirty="0"/>
              <a:t>就是假設每個輸出的結果權重都是一樣的，這樣就大幅簡少訓練模型時的參數。</a:t>
            </a:r>
            <a:endParaRPr lang="en-US" altLang="zh-TW" dirty="0"/>
          </a:p>
          <a:p>
            <a:r>
              <a:rPr lang="zh-TW" altLang="en-US" dirty="0"/>
              <a:t>第一層貞測邊緣</a:t>
            </a:r>
            <a:endParaRPr lang="en-US" altLang="zh-TW" dirty="0"/>
          </a:p>
          <a:p>
            <a:r>
              <a:rPr lang="zh-TW" altLang="en-US" dirty="0"/>
              <a:t>第二成貞測角落還有輪廓</a:t>
            </a:r>
            <a:endParaRPr lang="en-US" altLang="zh-TW" dirty="0"/>
          </a:p>
          <a:p>
            <a:r>
              <a:rPr lang="zh-TW" altLang="en-US" dirty="0"/>
              <a:t>第三層去除雜質只留下完整的邊緣</a:t>
            </a:r>
            <a:endParaRPr lang="en-US" altLang="zh-TW" dirty="0"/>
          </a:p>
          <a:p>
            <a:r>
              <a:rPr lang="zh-TW" altLang="en-US" dirty="0"/>
              <a:t>最後進行輸出判斷屬於哪一種類別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75197-EF76-48B8-96B8-921BFA77342C}" type="slidenum">
              <a:rPr lang="en-US" altLang="zh-TW" smtClean="0"/>
              <a:pPr/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5632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CNN</a:t>
            </a:r>
            <a:r>
              <a:rPr lang="zh-TW" altLang="en-US" sz="1200" dirty="0">
                <a:latin typeface="標楷體" panose="03000509000000000000" pitchFamily="65" charset="-120"/>
                <a:ea typeface="標楷體" panose="03000509000000000000" pitchFamily="65" charset="-120"/>
              </a:rPr>
              <a:t>的重點之一就是權重共享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effectLst/>
                <a:latin typeface="charter"/>
              </a:rPr>
              <a:t>權重共享</a:t>
            </a:r>
            <a:r>
              <a:rPr lang="en-US" altLang="zh-TW" b="1" dirty="0">
                <a:effectLst/>
                <a:latin typeface="charter"/>
              </a:rPr>
              <a:t>(Shared Weight)</a:t>
            </a:r>
            <a:r>
              <a:rPr lang="zh-TW" altLang="en-US" dirty="0"/>
              <a:t>就是假設每個輸出的結果權重都是一樣的，這樣就大幅簡少訓練模型時的參數。</a:t>
            </a:r>
            <a:endParaRPr lang="en-US" altLang="zh-TW" dirty="0"/>
          </a:p>
          <a:p>
            <a:r>
              <a:rPr lang="zh-TW" altLang="en-US" dirty="0"/>
              <a:t>用</a:t>
            </a:r>
            <a:r>
              <a:rPr lang="en-US" altLang="zh-TW" dirty="0" err="1"/>
              <a:t>softmax</a:t>
            </a:r>
            <a:r>
              <a:rPr lang="zh-TW" altLang="en-US" dirty="0"/>
              <a:t>進行輔助判斷再輸出結果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75197-EF76-48B8-96B8-921BFA77342C}" type="slidenum">
              <a:rPr lang="en-US" altLang="zh-TW" smtClean="0"/>
              <a:pPr/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6612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Softmax</a:t>
            </a:r>
            <a:r>
              <a:rPr lang="zh-TW" altLang="en-US" dirty="0"/>
              <a:t>數值只會在</a:t>
            </a:r>
            <a:r>
              <a:rPr lang="en-US" altLang="zh-TW" dirty="0"/>
              <a:t>0</a:t>
            </a:r>
            <a:r>
              <a:rPr lang="zh-TW" altLang="en-US" dirty="0"/>
              <a:t>跟</a:t>
            </a:r>
            <a:r>
              <a:rPr lang="en-US" altLang="zh-TW" dirty="0"/>
              <a:t>1</a:t>
            </a:r>
            <a:r>
              <a:rPr lang="zh-TW" altLang="en-US" dirty="0"/>
              <a:t>之間</a:t>
            </a:r>
            <a:endParaRPr lang="en-US" altLang="zh-TW" dirty="0"/>
          </a:p>
          <a:p>
            <a:r>
              <a:rPr lang="zh-TW" altLang="en-US" dirty="0"/>
              <a:t>判斷概率為多少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75197-EF76-48B8-96B8-921BFA77342C}" type="slidenum">
              <a:rPr lang="en-US" altLang="zh-TW" smtClean="0"/>
              <a:pPr/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5803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卷積層主要是負責提取特徵</a:t>
            </a:r>
            <a:endParaRPr lang="en-US" altLang="zh-TW" dirty="0"/>
          </a:p>
          <a:p>
            <a:r>
              <a:rPr lang="zh-TW" altLang="en-US" dirty="0"/>
              <a:t>卷積層的定義是一個濾波器或稱卷積核，對圖像進行乘積和運算</a:t>
            </a:r>
            <a:endParaRPr lang="en-US" altLang="zh-TW" dirty="0"/>
          </a:p>
          <a:p>
            <a:r>
              <a:rPr lang="zh-TW" altLang="en-US" dirty="0"/>
              <a:t>卷積的目的是為了提取圖像的特徵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卷積核就是由長和寬來指定的，是一個二維的概念。</a:t>
            </a:r>
          </a:p>
          <a:p>
            <a:r>
              <a:rPr lang="zh-TW" altLang="en-US" dirty="0"/>
              <a:t>而過濾器是是由長、寬和深度指定的，是一個三維的概念。</a:t>
            </a:r>
          </a:p>
          <a:p>
            <a:r>
              <a:rPr lang="zh-TW" altLang="en-US" dirty="0"/>
              <a:t>過濾器可以看做是卷積核的集合。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75197-EF76-48B8-96B8-921BFA77342C}" type="slidenum">
              <a:rPr lang="en-US" altLang="zh-TW" smtClean="0"/>
              <a:pPr/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1408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卷積層的定義是一個濾波器或稱卷積核，對圖像進行乘積和運算</a:t>
            </a:r>
            <a:endParaRPr lang="en-US" altLang="zh-TW" dirty="0"/>
          </a:p>
          <a:p>
            <a:r>
              <a:rPr lang="zh-TW" altLang="en-US" dirty="0"/>
              <a:t>卷積的目的是為了提取圖像的特徵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卷積核就是由長和寬來指定的，是一個二維的概念。</a:t>
            </a:r>
          </a:p>
          <a:p>
            <a:r>
              <a:rPr lang="zh-TW" altLang="en-US" dirty="0"/>
              <a:t>而過濾器是是由長、寬和深度指定的，是一個三維的概念。</a:t>
            </a:r>
          </a:p>
          <a:p>
            <a:r>
              <a:rPr lang="zh-TW" altLang="en-US" dirty="0"/>
              <a:t>過濾器可以看做是卷積核的集合。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75197-EF76-48B8-96B8-921BFA77342C}" type="slidenum">
              <a:rPr lang="en-US" altLang="zh-TW" smtClean="0"/>
              <a:pPr/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7054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卷積層的定義是一個濾波器或稱卷積核，對圖像進行乘積和運算</a:t>
            </a:r>
            <a:endParaRPr lang="en-US" altLang="zh-TW" dirty="0"/>
          </a:p>
          <a:p>
            <a:r>
              <a:rPr lang="zh-TW" altLang="en-US" dirty="0"/>
              <a:t>卷積的目的是為了提取圖像的特徵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卷積核就是由長和寬來指定的，是一個二維的概念。</a:t>
            </a:r>
          </a:p>
          <a:p>
            <a:r>
              <a:rPr lang="zh-TW" altLang="en-US" dirty="0"/>
              <a:t>而過濾器是是由長、寬和深度指定的，是一個三維的概念。</a:t>
            </a:r>
          </a:p>
          <a:p>
            <a:r>
              <a:rPr lang="zh-TW" altLang="en-US" dirty="0"/>
              <a:t>過濾器可以看做是卷積核的集合。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75197-EF76-48B8-96B8-921BFA77342C}" type="slidenum">
              <a:rPr lang="en-US" altLang="zh-TW" smtClean="0"/>
              <a:pPr/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1819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卷積層的定義是一個濾波器或稱卷積核，對圖像進行乘積和運算</a:t>
            </a:r>
            <a:endParaRPr lang="en-US" altLang="zh-TW" dirty="0"/>
          </a:p>
          <a:p>
            <a:r>
              <a:rPr lang="zh-TW" altLang="en-US" dirty="0"/>
              <a:t>卷積的目的是為了提取圖像的特徵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卷積核就是由長和寬來指定的，是一個二維的概念。</a:t>
            </a:r>
          </a:p>
          <a:p>
            <a:r>
              <a:rPr lang="zh-TW" altLang="en-US" dirty="0"/>
              <a:t>而過濾器是是由長、寬和深度指定的，是一個三維的概念。</a:t>
            </a:r>
          </a:p>
          <a:p>
            <a:r>
              <a:rPr lang="zh-TW" altLang="en-US" dirty="0"/>
              <a:t>過濾器可以看做是卷積核的集合。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75197-EF76-48B8-96B8-921BFA77342C}" type="slidenum">
              <a:rPr lang="en-US" altLang="zh-TW" smtClean="0"/>
              <a:pPr/>
              <a:t>11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59359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卷積層的定義是一個濾波器或稱卷積核，對圖像進行乘積和運算</a:t>
            </a:r>
            <a:endParaRPr lang="en-US" altLang="zh-TW" dirty="0"/>
          </a:p>
          <a:p>
            <a:r>
              <a:rPr lang="zh-TW" altLang="en-US" dirty="0"/>
              <a:t>卷積的目的是為了提取圖像的特徵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卷積核就是由長和寬來指定的，是一個二維的概念。</a:t>
            </a:r>
          </a:p>
          <a:p>
            <a:r>
              <a:rPr lang="zh-TW" altLang="en-US" dirty="0"/>
              <a:t>而過濾器是是由長、寬和深度指定的，是一個三維的概念。</a:t>
            </a:r>
          </a:p>
          <a:p>
            <a:r>
              <a:rPr lang="zh-TW" altLang="en-US" dirty="0"/>
              <a:t>過濾器可以看做是卷積核的集合。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75197-EF76-48B8-96B8-921BFA77342C}" type="slidenum">
              <a:rPr lang="en-US" altLang="zh-TW" smtClean="0"/>
              <a:pPr/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863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A62DEC-545D-407F-B5F4-2037BA12A705}" type="datetime1">
              <a:rPr lang="zh-TW" altLang="en-US" noProof="0" smtClean="0"/>
              <a:t>2024/6/14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4B146A-F444-4AAF-ACD5-9DEC26EBA925}" type="datetime1">
              <a:rPr lang="zh-TW" altLang="en-US" noProof="0" smtClean="0"/>
              <a:t>2024/6/14</a:t>
            </a:fld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C73E29-79CF-4C7C-B533-AB6137759838}" type="datetime1">
              <a:rPr lang="zh-TW" altLang="en-US" noProof="0" smtClean="0"/>
              <a:t>2024/6/14</a:t>
            </a:fld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F171A-B142-41CA-B711-9C57AEF84E47}" type="datetime1">
              <a:rPr lang="zh-TW" altLang="en-US" noProof="0" smtClean="0"/>
              <a:t>2024/6/14</a:t>
            </a:fld>
            <a:endParaRPr lang="zh-TW" altLang="en-US" noProof="0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10" name="投影片編號預留位置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EE4F1C-29BB-4386-8813-32460727AFC1}" type="datetime1">
              <a:rPr lang="zh-TW" altLang="en-US" noProof="0" smtClean="0"/>
              <a:t>2024/6/14</a:t>
            </a:fld>
            <a:endParaRPr lang="zh-TW" altLang="en-US" noProof="0"/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12" name="投影片編號預留位置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A0DEFD-75B4-4C94-990D-099844E69FEB}" type="datetime1">
              <a:rPr lang="zh-TW" altLang="en-US" noProof="0" smtClean="0"/>
              <a:t>2024/6/14</a:t>
            </a:fld>
            <a:endParaRPr lang="zh-TW" altLang="en-US" noProof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1ECEB3-511E-413C-A9E4-67E7D663B66A}" type="datetime1">
              <a:rPr lang="zh-TW" altLang="en-US" noProof="0" smtClean="0"/>
              <a:t>2024/6/14</a:t>
            </a:fld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A9731260-82D3-4F4B-AF46-D7B2D9469BC3}" type="datetime1">
              <a:rPr lang="zh-TW" altLang="en-US" noProof="0" smtClean="0"/>
              <a:t>2024/6/14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D6ACDDF5-05B1-45B3-8FCF-D78A70888767}" type="datetime1">
              <a:rPr lang="zh-TW" altLang="en-US" noProof="0" smtClean="0"/>
              <a:t>2024/6/14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F4CBE11-7920-40D0-9B9C-8C45C31F79C6}" type="datetime1">
              <a:rPr lang="zh-TW" altLang="en-US" noProof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2024/6/14</a:t>
            </a:fld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A98EE3D-8CD1-4C3F-BD1C-C98C9596463C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m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圖片 3" descr="一支鉛筆放在一張紙上的特寫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altLang="zh-TW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zh-TW" altLang="en-U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100000"/>
              </a:lnSpc>
            </a:pP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製作人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呂育嘉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37" name="直線接點​​(S)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8B9D61-5F1B-4567-9557-05AC339F3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1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卷積層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運作原理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BC23D31-53B9-4B2A-96A9-1AD2D4880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67302"/>
              </p:ext>
            </p:extLst>
          </p:nvPr>
        </p:nvGraphicFramePr>
        <p:xfrm>
          <a:off x="1891698" y="2303585"/>
          <a:ext cx="18000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9505218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295063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743819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978514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014669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2476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5375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875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229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875770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3770E60-DF1F-4536-8613-7F5CCB7AA5AA}"/>
              </a:ext>
            </a:extLst>
          </p:cNvPr>
          <p:cNvGraphicFramePr>
            <a:graphicFrameLocks noGrp="1"/>
          </p:cNvGraphicFramePr>
          <p:nvPr/>
        </p:nvGraphicFramePr>
        <p:xfrm>
          <a:off x="2251698" y="4635306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CBB550E-0568-4EFF-B991-0C3E7838DE9C}"/>
              </a:ext>
            </a:extLst>
          </p:cNvPr>
          <p:cNvSpPr/>
          <p:nvPr/>
        </p:nvSpPr>
        <p:spPr>
          <a:xfrm>
            <a:off x="2617459" y="2313388"/>
            <a:ext cx="1076958" cy="1086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BBCE20-A721-4014-B5EC-08470B841622}"/>
              </a:ext>
            </a:extLst>
          </p:cNvPr>
          <p:cNvSpPr txBox="1"/>
          <p:nvPr/>
        </p:nvSpPr>
        <p:spPr>
          <a:xfrm>
            <a:off x="2340291" y="199580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原始資料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8444633-7D23-4834-B039-250B09B6DBA4}"/>
              </a:ext>
            </a:extLst>
          </p:cNvPr>
          <p:cNvSpPr txBox="1"/>
          <p:nvPr/>
        </p:nvSpPr>
        <p:spPr>
          <a:xfrm>
            <a:off x="2430060" y="432752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濾波器</a:t>
            </a:r>
            <a:endParaRPr lang="zh-TW" altLang="en-US" dirty="0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0E6283DF-2D51-469D-821A-3380660F0544}"/>
              </a:ext>
            </a:extLst>
          </p:cNvPr>
          <p:cNvSpPr/>
          <p:nvPr/>
        </p:nvSpPr>
        <p:spPr>
          <a:xfrm>
            <a:off x="4009666" y="3791243"/>
            <a:ext cx="562707" cy="675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D35A48B7-24B9-4ED1-9D88-C382680F5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273585"/>
              </p:ext>
            </p:extLst>
          </p:nvPr>
        </p:nvGraphicFramePr>
        <p:xfrm>
          <a:off x="4952695" y="2669345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97278284-C88B-434C-961D-A57A405C8879}"/>
              </a:ext>
            </a:extLst>
          </p:cNvPr>
          <p:cNvGraphicFramePr>
            <a:graphicFrameLocks noGrp="1"/>
          </p:cNvGraphicFramePr>
          <p:nvPr/>
        </p:nvGraphicFramePr>
        <p:xfrm>
          <a:off x="4952695" y="4733779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2C0DB059-6B1C-41C3-B383-02A9767260FC}"/>
              </a:ext>
            </a:extLst>
          </p:cNvPr>
          <p:cNvSpPr/>
          <p:nvPr/>
        </p:nvSpPr>
        <p:spPr>
          <a:xfrm>
            <a:off x="6413015" y="3753724"/>
            <a:ext cx="562707" cy="675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" name="表格 5">
            <a:extLst>
              <a:ext uri="{FF2B5EF4-FFF2-40B4-BE49-F238E27FC236}">
                <a16:creationId xmlns:a16="http://schemas.microsoft.com/office/drawing/2014/main" id="{B2786204-38F8-43F7-84D3-C27847DAE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371550"/>
              </p:ext>
            </p:extLst>
          </p:nvPr>
        </p:nvGraphicFramePr>
        <p:xfrm>
          <a:off x="7333337" y="3562819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sp>
        <p:nvSpPr>
          <p:cNvPr id="15" name="等於 14">
            <a:extLst>
              <a:ext uri="{FF2B5EF4-FFF2-40B4-BE49-F238E27FC236}">
                <a16:creationId xmlns:a16="http://schemas.microsoft.com/office/drawing/2014/main" id="{4AD9BA4E-4AF7-4F7A-A829-1231C7330595}"/>
              </a:ext>
            </a:extLst>
          </p:cNvPr>
          <p:cNvSpPr/>
          <p:nvPr/>
        </p:nvSpPr>
        <p:spPr>
          <a:xfrm>
            <a:off x="8493075" y="3933942"/>
            <a:ext cx="479323" cy="35503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乘號 15">
            <a:extLst>
              <a:ext uri="{FF2B5EF4-FFF2-40B4-BE49-F238E27FC236}">
                <a16:creationId xmlns:a16="http://schemas.microsoft.com/office/drawing/2014/main" id="{C21120D0-7F1F-424E-A19D-CCC9B6A3A532}"/>
              </a:ext>
            </a:extLst>
          </p:cNvPr>
          <p:cNvSpPr/>
          <p:nvPr/>
        </p:nvSpPr>
        <p:spPr>
          <a:xfrm>
            <a:off x="5149798" y="3769709"/>
            <a:ext cx="675250" cy="6752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7" name="表格 5">
            <a:extLst>
              <a:ext uri="{FF2B5EF4-FFF2-40B4-BE49-F238E27FC236}">
                <a16:creationId xmlns:a16="http://schemas.microsoft.com/office/drawing/2014/main" id="{C2BC2D1D-AE4B-42C2-A13C-E56AD0663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908957"/>
              </p:ext>
            </p:extLst>
          </p:nvPr>
        </p:nvGraphicFramePr>
        <p:xfrm>
          <a:off x="9196686" y="3580228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sp>
        <p:nvSpPr>
          <p:cNvPr id="18" name="文字方塊 17">
            <a:extLst>
              <a:ext uri="{FF2B5EF4-FFF2-40B4-BE49-F238E27FC236}">
                <a16:creationId xmlns:a16="http://schemas.microsoft.com/office/drawing/2014/main" id="{A049D386-A3C8-48B8-A4A9-E45296FD9DCD}"/>
              </a:ext>
            </a:extLst>
          </p:cNvPr>
          <p:cNvSpPr txBox="1"/>
          <p:nvPr/>
        </p:nvSpPr>
        <p:spPr>
          <a:xfrm>
            <a:off x="5036017" y="234664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原始資料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53D890C-F851-45D2-B826-D45EC386F0F8}"/>
              </a:ext>
            </a:extLst>
          </p:cNvPr>
          <p:cNvSpPr txBox="1"/>
          <p:nvPr/>
        </p:nvSpPr>
        <p:spPr>
          <a:xfrm>
            <a:off x="5149798" y="442600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濾波器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BE88F5E-1086-4F3C-8471-12ADC3CE66AC}"/>
              </a:ext>
            </a:extLst>
          </p:cNvPr>
          <p:cNvSpPr txBox="1"/>
          <p:nvPr/>
        </p:nvSpPr>
        <p:spPr>
          <a:xfrm>
            <a:off x="9375048" y="318452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特徵圖</a:t>
            </a:r>
            <a:endParaRPr lang="en-US" altLang="zh-TW" sz="1400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D1FE657C-B2A0-403F-97D5-B8770181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10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88748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卷積層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運作原理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BC23D31-53B9-4B2A-96A9-1AD2D4880F58}"/>
              </a:ext>
            </a:extLst>
          </p:cNvPr>
          <p:cNvGraphicFramePr>
            <a:graphicFrameLocks noGrp="1"/>
          </p:cNvGraphicFramePr>
          <p:nvPr/>
        </p:nvGraphicFramePr>
        <p:xfrm>
          <a:off x="1891698" y="2303585"/>
          <a:ext cx="18000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9505218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295063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743819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978514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014669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2476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5375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875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229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875770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3770E60-DF1F-4536-8613-7F5CCB7AA5AA}"/>
              </a:ext>
            </a:extLst>
          </p:cNvPr>
          <p:cNvGraphicFramePr>
            <a:graphicFrameLocks noGrp="1"/>
          </p:cNvGraphicFramePr>
          <p:nvPr/>
        </p:nvGraphicFramePr>
        <p:xfrm>
          <a:off x="2251698" y="4635306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CBB550E-0568-4EFF-B991-0C3E7838DE9C}"/>
              </a:ext>
            </a:extLst>
          </p:cNvPr>
          <p:cNvSpPr/>
          <p:nvPr/>
        </p:nvSpPr>
        <p:spPr>
          <a:xfrm>
            <a:off x="1915314" y="2654421"/>
            <a:ext cx="1076958" cy="1086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BBCE20-A721-4014-B5EC-08470B841622}"/>
              </a:ext>
            </a:extLst>
          </p:cNvPr>
          <p:cNvSpPr txBox="1"/>
          <p:nvPr/>
        </p:nvSpPr>
        <p:spPr>
          <a:xfrm>
            <a:off x="2340291" y="199580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原始資料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8444633-7D23-4834-B039-250B09B6DBA4}"/>
              </a:ext>
            </a:extLst>
          </p:cNvPr>
          <p:cNvSpPr txBox="1"/>
          <p:nvPr/>
        </p:nvSpPr>
        <p:spPr>
          <a:xfrm>
            <a:off x="2430060" y="432752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濾波器</a:t>
            </a:r>
            <a:endParaRPr lang="zh-TW" altLang="en-US" dirty="0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0E6283DF-2D51-469D-821A-3380660F0544}"/>
              </a:ext>
            </a:extLst>
          </p:cNvPr>
          <p:cNvSpPr/>
          <p:nvPr/>
        </p:nvSpPr>
        <p:spPr>
          <a:xfrm>
            <a:off x="4009666" y="3791243"/>
            <a:ext cx="562707" cy="675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D35A48B7-24B9-4ED1-9D88-C382680F5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294529"/>
              </p:ext>
            </p:extLst>
          </p:nvPr>
        </p:nvGraphicFramePr>
        <p:xfrm>
          <a:off x="4952695" y="2669345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97278284-C88B-434C-961D-A57A405C8879}"/>
              </a:ext>
            </a:extLst>
          </p:cNvPr>
          <p:cNvGraphicFramePr>
            <a:graphicFrameLocks noGrp="1"/>
          </p:cNvGraphicFramePr>
          <p:nvPr/>
        </p:nvGraphicFramePr>
        <p:xfrm>
          <a:off x="4952695" y="4733779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2C0DB059-6B1C-41C3-B383-02A9767260FC}"/>
              </a:ext>
            </a:extLst>
          </p:cNvPr>
          <p:cNvSpPr/>
          <p:nvPr/>
        </p:nvSpPr>
        <p:spPr>
          <a:xfrm>
            <a:off x="6413015" y="3753724"/>
            <a:ext cx="562707" cy="675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" name="表格 5">
            <a:extLst>
              <a:ext uri="{FF2B5EF4-FFF2-40B4-BE49-F238E27FC236}">
                <a16:creationId xmlns:a16="http://schemas.microsoft.com/office/drawing/2014/main" id="{B2786204-38F8-43F7-84D3-C27847DAE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997063"/>
              </p:ext>
            </p:extLst>
          </p:nvPr>
        </p:nvGraphicFramePr>
        <p:xfrm>
          <a:off x="7333337" y="3562819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sp>
        <p:nvSpPr>
          <p:cNvPr id="15" name="等於 14">
            <a:extLst>
              <a:ext uri="{FF2B5EF4-FFF2-40B4-BE49-F238E27FC236}">
                <a16:creationId xmlns:a16="http://schemas.microsoft.com/office/drawing/2014/main" id="{4AD9BA4E-4AF7-4F7A-A829-1231C7330595}"/>
              </a:ext>
            </a:extLst>
          </p:cNvPr>
          <p:cNvSpPr/>
          <p:nvPr/>
        </p:nvSpPr>
        <p:spPr>
          <a:xfrm>
            <a:off x="8493075" y="3933942"/>
            <a:ext cx="479323" cy="35503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乘號 15">
            <a:extLst>
              <a:ext uri="{FF2B5EF4-FFF2-40B4-BE49-F238E27FC236}">
                <a16:creationId xmlns:a16="http://schemas.microsoft.com/office/drawing/2014/main" id="{C21120D0-7F1F-424E-A19D-CCC9B6A3A532}"/>
              </a:ext>
            </a:extLst>
          </p:cNvPr>
          <p:cNvSpPr/>
          <p:nvPr/>
        </p:nvSpPr>
        <p:spPr>
          <a:xfrm>
            <a:off x="5149798" y="3769709"/>
            <a:ext cx="675250" cy="6752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7" name="表格 5">
            <a:extLst>
              <a:ext uri="{FF2B5EF4-FFF2-40B4-BE49-F238E27FC236}">
                <a16:creationId xmlns:a16="http://schemas.microsoft.com/office/drawing/2014/main" id="{C2BC2D1D-AE4B-42C2-A13C-E56AD0663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99420"/>
              </p:ext>
            </p:extLst>
          </p:nvPr>
        </p:nvGraphicFramePr>
        <p:xfrm>
          <a:off x="9196686" y="3580228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sp>
        <p:nvSpPr>
          <p:cNvPr id="18" name="文字方塊 17">
            <a:extLst>
              <a:ext uri="{FF2B5EF4-FFF2-40B4-BE49-F238E27FC236}">
                <a16:creationId xmlns:a16="http://schemas.microsoft.com/office/drawing/2014/main" id="{A049D386-A3C8-48B8-A4A9-E45296FD9DCD}"/>
              </a:ext>
            </a:extLst>
          </p:cNvPr>
          <p:cNvSpPr txBox="1"/>
          <p:nvPr/>
        </p:nvSpPr>
        <p:spPr>
          <a:xfrm>
            <a:off x="5036017" y="234664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原始資料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53D890C-F851-45D2-B826-D45EC386F0F8}"/>
              </a:ext>
            </a:extLst>
          </p:cNvPr>
          <p:cNvSpPr txBox="1"/>
          <p:nvPr/>
        </p:nvSpPr>
        <p:spPr>
          <a:xfrm>
            <a:off x="5149798" y="442600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濾波器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BE88F5E-1086-4F3C-8471-12ADC3CE66AC}"/>
              </a:ext>
            </a:extLst>
          </p:cNvPr>
          <p:cNvSpPr txBox="1"/>
          <p:nvPr/>
        </p:nvSpPr>
        <p:spPr>
          <a:xfrm>
            <a:off x="9375048" y="318452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特徵圖</a:t>
            </a:r>
            <a:endParaRPr lang="en-US" altLang="zh-TW" sz="1400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D963A36D-1B29-4C09-97F1-B6174137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11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5660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卷積層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運作原理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BC23D31-53B9-4B2A-96A9-1AD2D4880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950634"/>
              </p:ext>
            </p:extLst>
          </p:nvPr>
        </p:nvGraphicFramePr>
        <p:xfrm>
          <a:off x="1891698" y="2303585"/>
          <a:ext cx="18000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9505218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295063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743819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978514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014669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2476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5375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875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229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875770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3770E60-DF1F-4536-8613-7F5CCB7AA5AA}"/>
              </a:ext>
            </a:extLst>
          </p:cNvPr>
          <p:cNvGraphicFramePr>
            <a:graphicFrameLocks noGrp="1"/>
          </p:cNvGraphicFramePr>
          <p:nvPr/>
        </p:nvGraphicFramePr>
        <p:xfrm>
          <a:off x="2251698" y="4635306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CBB550E-0568-4EFF-B991-0C3E7838DE9C}"/>
              </a:ext>
            </a:extLst>
          </p:cNvPr>
          <p:cNvSpPr/>
          <p:nvPr/>
        </p:nvSpPr>
        <p:spPr>
          <a:xfrm>
            <a:off x="2610589" y="3036863"/>
            <a:ext cx="1076958" cy="1086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BBCE20-A721-4014-B5EC-08470B841622}"/>
              </a:ext>
            </a:extLst>
          </p:cNvPr>
          <p:cNvSpPr txBox="1"/>
          <p:nvPr/>
        </p:nvSpPr>
        <p:spPr>
          <a:xfrm>
            <a:off x="2340291" y="199580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原始資料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8444633-7D23-4834-B039-250B09B6DBA4}"/>
              </a:ext>
            </a:extLst>
          </p:cNvPr>
          <p:cNvSpPr txBox="1"/>
          <p:nvPr/>
        </p:nvSpPr>
        <p:spPr>
          <a:xfrm>
            <a:off x="2430060" y="432752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濾波器</a:t>
            </a:r>
            <a:endParaRPr lang="zh-TW" altLang="en-US" dirty="0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0E6283DF-2D51-469D-821A-3380660F0544}"/>
              </a:ext>
            </a:extLst>
          </p:cNvPr>
          <p:cNvSpPr/>
          <p:nvPr/>
        </p:nvSpPr>
        <p:spPr>
          <a:xfrm>
            <a:off x="4009666" y="3791243"/>
            <a:ext cx="562707" cy="675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D35A48B7-24B9-4ED1-9D88-C382680F5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55659"/>
              </p:ext>
            </p:extLst>
          </p:nvPr>
        </p:nvGraphicFramePr>
        <p:xfrm>
          <a:off x="4952695" y="2669345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97278284-C88B-434C-961D-A57A405C8879}"/>
              </a:ext>
            </a:extLst>
          </p:cNvPr>
          <p:cNvGraphicFramePr>
            <a:graphicFrameLocks noGrp="1"/>
          </p:cNvGraphicFramePr>
          <p:nvPr/>
        </p:nvGraphicFramePr>
        <p:xfrm>
          <a:off x="4952695" y="4733779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2C0DB059-6B1C-41C3-B383-02A9767260FC}"/>
              </a:ext>
            </a:extLst>
          </p:cNvPr>
          <p:cNvSpPr/>
          <p:nvPr/>
        </p:nvSpPr>
        <p:spPr>
          <a:xfrm>
            <a:off x="6413015" y="3753724"/>
            <a:ext cx="562707" cy="675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" name="表格 5">
            <a:extLst>
              <a:ext uri="{FF2B5EF4-FFF2-40B4-BE49-F238E27FC236}">
                <a16:creationId xmlns:a16="http://schemas.microsoft.com/office/drawing/2014/main" id="{B2786204-38F8-43F7-84D3-C27847DAECC6}"/>
              </a:ext>
            </a:extLst>
          </p:cNvPr>
          <p:cNvGraphicFramePr>
            <a:graphicFrameLocks noGrp="1"/>
          </p:cNvGraphicFramePr>
          <p:nvPr/>
        </p:nvGraphicFramePr>
        <p:xfrm>
          <a:off x="7333337" y="3562819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sp>
        <p:nvSpPr>
          <p:cNvPr id="15" name="等於 14">
            <a:extLst>
              <a:ext uri="{FF2B5EF4-FFF2-40B4-BE49-F238E27FC236}">
                <a16:creationId xmlns:a16="http://schemas.microsoft.com/office/drawing/2014/main" id="{4AD9BA4E-4AF7-4F7A-A829-1231C7330595}"/>
              </a:ext>
            </a:extLst>
          </p:cNvPr>
          <p:cNvSpPr/>
          <p:nvPr/>
        </p:nvSpPr>
        <p:spPr>
          <a:xfrm>
            <a:off x="8493075" y="3933942"/>
            <a:ext cx="479323" cy="35503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乘號 15">
            <a:extLst>
              <a:ext uri="{FF2B5EF4-FFF2-40B4-BE49-F238E27FC236}">
                <a16:creationId xmlns:a16="http://schemas.microsoft.com/office/drawing/2014/main" id="{C21120D0-7F1F-424E-A19D-CCC9B6A3A532}"/>
              </a:ext>
            </a:extLst>
          </p:cNvPr>
          <p:cNvSpPr/>
          <p:nvPr/>
        </p:nvSpPr>
        <p:spPr>
          <a:xfrm>
            <a:off x="5149798" y="3769709"/>
            <a:ext cx="675250" cy="6752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7" name="表格 5">
            <a:extLst>
              <a:ext uri="{FF2B5EF4-FFF2-40B4-BE49-F238E27FC236}">
                <a16:creationId xmlns:a16="http://schemas.microsoft.com/office/drawing/2014/main" id="{C2BC2D1D-AE4B-42C2-A13C-E56AD0663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118163"/>
              </p:ext>
            </p:extLst>
          </p:nvPr>
        </p:nvGraphicFramePr>
        <p:xfrm>
          <a:off x="9196686" y="3580228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sp>
        <p:nvSpPr>
          <p:cNvPr id="18" name="文字方塊 17">
            <a:extLst>
              <a:ext uri="{FF2B5EF4-FFF2-40B4-BE49-F238E27FC236}">
                <a16:creationId xmlns:a16="http://schemas.microsoft.com/office/drawing/2014/main" id="{A049D386-A3C8-48B8-A4A9-E45296FD9DCD}"/>
              </a:ext>
            </a:extLst>
          </p:cNvPr>
          <p:cNvSpPr txBox="1"/>
          <p:nvPr/>
        </p:nvSpPr>
        <p:spPr>
          <a:xfrm>
            <a:off x="5036017" y="234664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原始資料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53D890C-F851-45D2-B826-D45EC386F0F8}"/>
              </a:ext>
            </a:extLst>
          </p:cNvPr>
          <p:cNvSpPr txBox="1"/>
          <p:nvPr/>
        </p:nvSpPr>
        <p:spPr>
          <a:xfrm>
            <a:off x="5149798" y="442600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濾波器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BE88F5E-1086-4F3C-8471-12ADC3CE66AC}"/>
              </a:ext>
            </a:extLst>
          </p:cNvPr>
          <p:cNvSpPr txBox="1"/>
          <p:nvPr/>
        </p:nvSpPr>
        <p:spPr>
          <a:xfrm>
            <a:off x="9375048" y="318452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特徵圖</a:t>
            </a:r>
            <a:endParaRPr lang="en-US" altLang="zh-TW" sz="1400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A75DC5D1-270A-4664-A4B8-F19B8F35D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12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051166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卷積層實例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卷積函式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015ECAA-D433-445F-88AC-EFE03F05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13</a:t>
            </a:fld>
            <a:endParaRPr lang="zh-TW" altLang="en-US" noProof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EE14733-C22C-4F0D-9B74-247B20ACE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182" y="1957980"/>
            <a:ext cx="6800379" cy="436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51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卷積層實例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F65B61-F711-4C29-A07F-DCC5F305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592" y="1976227"/>
            <a:ext cx="6774816" cy="4406543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015ECAA-D433-445F-88AC-EFE03F05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14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68337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卷積層實例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灰階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AE7356-3AE9-4E44-BC58-6BB9BAD8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FE4927-1358-4790-A80D-60DE269F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08201"/>
            <a:ext cx="10198448" cy="3760890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0C8228-B7CF-42C0-B84C-FE00331D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15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981200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卷積層實例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模糊化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75BC202-F4F7-41BF-8713-0E245B339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15" y="1928703"/>
            <a:ext cx="6705969" cy="4363760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92396E7F-1678-40B1-9432-ACFCC2C3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16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96565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卷積層實例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模糊化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AE7356-3AE9-4E44-BC58-6BB9BAD8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E2CE06-EA7C-46A2-9B08-9DAF7B809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108201"/>
            <a:ext cx="10065875" cy="367043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343FCC-1EB9-43C9-87CC-6D596D09C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17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100657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卷積層實例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銳化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62379B-5A49-4712-8C09-16C7859A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243" y="2108201"/>
            <a:ext cx="6489513" cy="4206864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D006169-31C2-42CA-B6F7-CBECECABF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18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05775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卷積層實例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銳化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AE7356-3AE9-4E44-BC58-6BB9BAD8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2AFB3F2-AB29-4462-A8A9-3E5986E242CB}"/>
              </a:ext>
            </a:extLst>
          </p:cNvPr>
          <p:cNvGrpSpPr/>
          <p:nvPr/>
        </p:nvGrpSpPr>
        <p:grpSpPr>
          <a:xfrm>
            <a:off x="1094232" y="2108201"/>
            <a:ext cx="10061448" cy="3751200"/>
            <a:chOff x="654221" y="1929356"/>
            <a:chExt cx="10061448" cy="37512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99CE717-D614-49AA-990A-B38590519A0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5669" y="1929356"/>
              <a:ext cx="5040000" cy="37512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0FA708B-AB5D-40C3-BB9E-57329D2EC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221" y="1931027"/>
              <a:ext cx="5040302" cy="3749529"/>
            </a:xfrm>
            <a:prstGeom prst="rect">
              <a:avLst/>
            </a:prstGeom>
          </p:spPr>
        </p:pic>
      </p:grp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4EB90023-2171-4C0B-A404-0E0968D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19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12701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C89984-0A18-4651-A2BA-F509D108D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35" y="2382013"/>
            <a:ext cx="3517567" cy="2093975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7200" dirty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B46378-152A-4FB9-B69E-287263E85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CNN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卷積層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池化層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實例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結果與結論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7B914C-AA12-4B82-A698-C22B931F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pPr rtl="0"/>
              <a:t>2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72648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卷積層實例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邊緣偵測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AE7356-3AE9-4E44-BC58-6BB9BAD8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7ECD023-058C-457A-86E3-2A7B1A6E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293" y="2003632"/>
            <a:ext cx="7713414" cy="4310438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5E74DB3-19A5-4451-A457-EBFC96B1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20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689486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卷積層實例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邊緣偵測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AE7356-3AE9-4E44-BC58-6BB9BAD8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D3329E7-743D-41CD-991B-B4612492D26D}"/>
              </a:ext>
            </a:extLst>
          </p:cNvPr>
          <p:cNvGrpSpPr/>
          <p:nvPr/>
        </p:nvGrpSpPr>
        <p:grpSpPr>
          <a:xfrm>
            <a:off x="1097280" y="2108201"/>
            <a:ext cx="10058400" cy="3760891"/>
            <a:chOff x="2265078" y="2238891"/>
            <a:chExt cx="8613950" cy="315321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6B5D2A0-8A30-475E-8F64-91AF0709E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3127" y="2238891"/>
              <a:ext cx="4305901" cy="3153215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62A4636-A050-4E8F-8FD4-C4FDEF941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5078" y="2257944"/>
              <a:ext cx="4305901" cy="3134162"/>
            </a:xfrm>
            <a:prstGeom prst="rect">
              <a:avLst/>
            </a:prstGeom>
          </p:spPr>
        </p:pic>
      </p:grp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61A43DF-8030-45D1-9A65-579EF08E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21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696612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卷積層實例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軸邊緣偵測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AE7356-3AE9-4E44-BC58-6BB9BAD8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274947-EF86-41C5-9715-054645FCC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455" y="1984879"/>
            <a:ext cx="6873090" cy="4255666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F957E9-5818-426D-A44D-0FC752B33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22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66596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卷積層實例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軸邊緣偵測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AE7356-3AE9-4E44-BC58-6BB9BAD8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B7F55AA-A532-4A7D-B498-0E094F671D10}"/>
              </a:ext>
            </a:extLst>
          </p:cNvPr>
          <p:cNvGrpSpPr/>
          <p:nvPr/>
        </p:nvGrpSpPr>
        <p:grpSpPr>
          <a:xfrm>
            <a:off x="1097280" y="2108201"/>
            <a:ext cx="10058400" cy="3760891"/>
            <a:chOff x="2178802" y="2108201"/>
            <a:chExt cx="8615228" cy="315321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586690A-B4C4-48A4-9983-DE425F920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8802" y="2127254"/>
              <a:ext cx="4305901" cy="3134162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DF7E0F9-CA52-4E29-BB09-28EFB8A43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8129" y="2108201"/>
              <a:ext cx="4305901" cy="3153215"/>
            </a:xfrm>
            <a:prstGeom prst="rect">
              <a:avLst/>
            </a:prstGeom>
          </p:spPr>
        </p:pic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D0852B1-ABA0-461D-900D-F28635706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23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70767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卷積層實例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軸邊緣偵測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AE7356-3AE9-4E44-BC58-6BB9BAD8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3E3500-E258-4AA4-8903-9004C17E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640" y="1994306"/>
            <a:ext cx="7155680" cy="4406494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17576F-3529-46D9-9251-23BE9007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24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746395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卷積層實例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軸邊緣偵測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AE7356-3AE9-4E44-BC58-6BB9BAD8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DC5B0BF-FAF1-41F4-923D-EA2E0EDE1873}"/>
              </a:ext>
            </a:extLst>
          </p:cNvPr>
          <p:cNvGrpSpPr/>
          <p:nvPr/>
        </p:nvGrpSpPr>
        <p:grpSpPr>
          <a:xfrm>
            <a:off x="1097280" y="2108201"/>
            <a:ext cx="10058400" cy="3760890"/>
            <a:chOff x="1266966" y="2493514"/>
            <a:chExt cx="8584841" cy="313416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03A3E9C-5F45-4173-BC65-274930F2E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6966" y="2493514"/>
              <a:ext cx="4305901" cy="3134162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6375CE9-032B-47BA-BDB5-59F0B58DE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4959" y="2503040"/>
              <a:ext cx="4286848" cy="3124636"/>
            </a:xfrm>
            <a:prstGeom prst="rect">
              <a:avLst/>
            </a:prstGeom>
          </p:spPr>
        </p:pic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D20FCC1-50A2-4FBF-ACBE-B88D7A80B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25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24786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B46378-152A-4FB9-B69E-287263E85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池化層</a:t>
            </a:r>
            <a:endParaRPr lang="en-US" altLang="zh-TW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404800-6D8B-4F38-8221-4E839D624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pPr rtl="0"/>
              <a:t>26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278973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最大池化層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運作原理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77152A32-BC4F-412B-9B07-1B5CCB6DD6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5948281"/>
              </p:ext>
            </p:extLst>
          </p:nvPr>
        </p:nvGraphicFramePr>
        <p:xfrm>
          <a:off x="3086336" y="2154581"/>
          <a:ext cx="2117260" cy="216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315">
                  <a:extLst>
                    <a:ext uri="{9D8B030D-6E8A-4147-A177-3AD203B41FA5}">
                      <a16:colId xmlns:a16="http://schemas.microsoft.com/office/drawing/2014/main" val="3662784844"/>
                    </a:ext>
                  </a:extLst>
                </a:gridCol>
                <a:gridCol w="529315">
                  <a:extLst>
                    <a:ext uri="{9D8B030D-6E8A-4147-A177-3AD203B41FA5}">
                      <a16:colId xmlns:a16="http://schemas.microsoft.com/office/drawing/2014/main" val="2510501234"/>
                    </a:ext>
                  </a:extLst>
                </a:gridCol>
                <a:gridCol w="529315">
                  <a:extLst>
                    <a:ext uri="{9D8B030D-6E8A-4147-A177-3AD203B41FA5}">
                      <a16:colId xmlns:a16="http://schemas.microsoft.com/office/drawing/2014/main" val="4286356663"/>
                    </a:ext>
                  </a:extLst>
                </a:gridCol>
                <a:gridCol w="529315">
                  <a:extLst>
                    <a:ext uri="{9D8B030D-6E8A-4147-A177-3AD203B41FA5}">
                      <a16:colId xmlns:a16="http://schemas.microsoft.com/office/drawing/2014/main" val="638216029"/>
                    </a:ext>
                  </a:extLst>
                </a:gridCol>
              </a:tblGrid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2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4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175590"/>
                  </a:ext>
                </a:extLst>
              </a:tr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5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6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7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8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37600"/>
                  </a:ext>
                </a:extLst>
              </a:tr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3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2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268548"/>
                  </a:ext>
                </a:extLst>
              </a:tr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2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3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4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79645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21C845-CE78-47EA-932A-4DD40A84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27</a:t>
            </a:fld>
            <a:endParaRPr lang="zh-TW" altLang="en-US" noProof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A7F03C58-D538-434D-A475-C851A6665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538921"/>
              </p:ext>
            </p:extLst>
          </p:nvPr>
        </p:nvGraphicFramePr>
        <p:xfrm>
          <a:off x="3047266" y="4949765"/>
          <a:ext cx="1097700" cy="1132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850">
                  <a:extLst>
                    <a:ext uri="{9D8B030D-6E8A-4147-A177-3AD203B41FA5}">
                      <a16:colId xmlns:a16="http://schemas.microsoft.com/office/drawing/2014/main" val="85874185"/>
                    </a:ext>
                  </a:extLst>
                </a:gridCol>
                <a:gridCol w="548850">
                  <a:extLst>
                    <a:ext uri="{9D8B030D-6E8A-4147-A177-3AD203B41FA5}">
                      <a16:colId xmlns:a16="http://schemas.microsoft.com/office/drawing/2014/main" val="1265758827"/>
                    </a:ext>
                  </a:extLst>
                </a:gridCol>
              </a:tblGrid>
              <a:tr h="562990">
                <a:tc>
                  <a:txBody>
                    <a:bodyPr/>
                    <a:lstStyle/>
                    <a:p>
                      <a:endParaRPr lang="zh-TW" altLang="en-US" sz="280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80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88360"/>
                  </a:ext>
                </a:extLst>
              </a:tr>
              <a:tr h="562990">
                <a:tc>
                  <a:txBody>
                    <a:bodyPr/>
                    <a:lstStyle/>
                    <a:p>
                      <a:endParaRPr lang="zh-TW" altLang="en-US" sz="280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175272"/>
                  </a:ext>
                </a:extLst>
              </a:tr>
            </a:tbl>
          </a:graphicData>
        </a:graphic>
      </p:graphicFrame>
      <p:sp>
        <p:nvSpPr>
          <p:cNvPr id="8" name="箭號: 弧形下彎 7">
            <a:extLst>
              <a:ext uri="{FF2B5EF4-FFF2-40B4-BE49-F238E27FC236}">
                <a16:creationId xmlns:a16="http://schemas.microsoft.com/office/drawing/2014/main" id="{0D1C52A4-4F24-49BB-8B82-7E36D8D372DE}"/>
              </a:ext>
            </a:extLst>
          </p:cNvPr>
          <p:cNvSpPr/>
          <p:nvPr/>
        </p:nvSpPr>
        <p:spPr>
          <a:xfrm rot="16200000">
            <a:off x="1105876" y="3851469"/>
            <a:ext cx="2928025" cy="84436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900319-B9AF-46E1-8BA9-6F8B0A94EA2E}"/>
              </a:ext>
            </a:extLst>
          </p:cNvPr>
          <p:cNvSpPr/>
          <p:nvPr/>
        </p:nvSpPr>
        <p:spPr>
          <a:xfrm>
            <a:off x="3086336" y="2154581"/>
            <a:ext cx="1058630" cy="1087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8270E254-25E8-4419-9184-121D7F1D7AB1}"/>
              </a:ext>
            </a:extLst>
          </p:cNvPr>
          <p:cNvSpPr/>
          <p:nvPr/>
        </p:nvSpPr>
        <p:spPr>
          <a:xfrm>
            <a:off x="5835192" y="3683043"/>
            <a:ext cx="2262433" cy="873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" name="表格 7">
            <a:extLst>
              <a:ext uri="{FF2B5EF4-FFF2-40B4-BE49-F238E27FC236}">
                <a16:creationId xmlns:a16="http://schemas.microsoft.com/office/drawing/2014/main" id="{24934255-818C-481A-A247-60DA9A6D9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685868"/>
              </p:ext>
            </p:extLst>
          </p:nvPr>
        </p:nvGraphicFramePr>
        <p:xfrm>
          <a:off x="8383573" y="3553499"/>
          <a:ext cx="1097700" cy="1132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850">
                  <a:extLst>
                    <a:ext uri="{9D8B030D-6E8A-4147-A177-3AD203B41FA5}">
                      <a16:colId xmlns:a16="http://schemas.microsoft.com/office/drawing/2014/main" val="85874185"/>
                    </a:ext>
                  </a:extLst>
                </a:gridCol>
                <a:gridCol w="548850">
                  <a:extLst>
                    <a:ext uri="{9D8B030D-6E8A-4147-A177-3AD203B41FA5}">
                      <a16:colId xmlns:a16="http://schemas.microsoft.com/office/drawing/2014/main" val="1265758827"/>
                    </a:ext>
                  </a:extLst>
                </a:gridCol>
              </a:tblGrid>
              <a:tr h="56299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6</a:t>
                      </a:r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80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88360"/>
                  </a:ext>
                </a:extLst>
              </a:tr>
              <a:tr h="562990">
                <a:tc>
                  <a:txBody>
                    <a:bodyPr/>
                    <a:lstStyle/>
                    <a:p>
                      <a:endParaRPr lang="zh-TW" altLang="en-US" sz="280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175272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0DBCE528-42A9-4755-802F-67B0021105E6}"/>
              </a:ext>
            </a:extLst>
          </p:cNvPr>
          <p:cNvSpPr txBox="1"/>
          <p:nvPr/>
        </p:nvSpPr>
        <p:spPr>
          <a:xfrm>
            <a:off x="5835192" y="3229496"/>
            <a:ext cx="1668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最大池化層</a:t>
            </a:r>
            <a:endParaRPr lang="en-US" altLang="zh-TW" dirty="0"/>
          </a:p>
          <a:p>
            <a:r>
              <a:rPr lang="en-US" altLang="zh-TW" dirty="0"/>
              <a:t>Stride=2</a:t>
            </a:r>
          </a:p>
        </p:txBody>
      </p:sp>
    </p:spTree>
    <p:extLst>
      <p:ext uri="{BB962C8B-B14F-4D97-AF65-F5344CB8AC3E}">
        <p14:creationId xmlns:p14="http://schemas.microsoft.com/office/powerpoint/2010/main" val="1430657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最大池化層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運作原理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77152A32-BC4F-412B-9B07-1B5CCB6DD6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7229603"/>
              </p:ext>
            </p:extLst>
          </p:nvPr>
        </p:nvGraphicFramePr>
        <p:xfrm>
          <a:off x="3086336" y="2154581"/>
          <a:ext cx="2117260" cy="216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315">
                  <a:extLst>
                    <a:ext uri="{9D8B030D-6E8A-4147-A177-3AD203B41FA5}">
                      <a16:colId xmlns:a16="http://schemas.microsoft.com/office/drawing/2014/main" val="3662784844"/>
                    </a:ext>
                  </a:extLst>
                </a:gridCol>
                <a:gridCol w="529315">
                  <a:extLst>
                    <a:ext uri="{9D8B030D-6E8A-4147-A177-3AD203B41FA5}">
                      <a16:colId xmlns:a16="http://schemas.microsoft.com/office/drawing/2014/main" val="2510501234"/>
                    </a:ext>
                  </a:extLst>
                </a:gridCol>
                <a:gridCol w="529315">
                  <a:extLst>
                    <a:ext uri="{9D8B030D-6E8A-4147-A177-3AD203B41FA5}">
                      <a16:colId xmlns:a16="http://schemas.microsoft.com/office/drawing/2014/main" val="4286356663"/>
                    </a:ext>
                  </a:extLst>
                </a:gridCol>
                <a:gridCol w="529315">
                  <a:extLst>
                    <a:ext uri="{9D8B030D-6E8A-4147-A177-3AD203B41FA5}">
                      <a16:colId xmlns:a16="http://schemas.microsoft.com/office/drawing/2014/main" val="638216029"/>
                    </a:ext>
                  </a:extLst>
                </a:gridCol>
              </a:tblGrid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2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4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175590"/>
                  </a:ext>
                </a:extLst>
              </a:tr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5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6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7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8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37600"/>
                  </a:ext>
                </a:extLst>
              </a:tr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3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2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268548"/>
                  </a:ext>
                </a:extLst>
              </a:tr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2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3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4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79645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21C845-CE78-47EA-932A-4DD40A84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28</a:t>
            </a:fld>
            <a:endParaRPr lang="zh-TW" altLang="en-US" noProof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A7F03C58-D538-434D-A475-C851A6665FC0}"/>
              </a:ext>
            </a:extLst>
          </p:cNvPr>
          <p:cNvGraphicFramePr>
            <a:graphicFrameLocks noGrp="1"/>
          </p:cNvGraphicFramePr>
          <p:nvPr/>
        </p:nvGraphicFramePr>
        <p:xfrm>
          <a:off x="3047266" y="4949765"/>
          <a:ext cx="1097700" cy="1132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850">
                  <a:extLst>
                    <a:ext uri="{9D8B030D-6E8A-4147-A177-3AD203B41FA5}">
                      <a16:colId xmlns:a16="http://schemas.microsoft.com/office/drawing/2014/main" val="85874185"/>
                    </a:ext>
                  </a:extLst>
                </a:gridCol>
                <a:gridCol w="548850">
                  <a:extLst>
                    <a:ext uri="{9D8B030D-6E8A-4147-A177-3AD203B41FA5}">
                      <a16:colId xmlns:a16="http://schemas.microsoft.com/office/drawing/2014/main" val="1265758827"/>
                    </a:ext>
                  </a:extLst>
                </a:gridCol>
              </a:tblGrid>
              <a:tr h="562990">
                <a:tc>
                  <a:txBody>
                    <a:bodyPr/>
                    <a:lstStyle/>
                    <a:p>
                      <a:endParaRPr lang="zh-TW" altLang="en-US" sz="280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80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88360"/>
                  </a:ext>
                </a:extLst>
              </a:tr>
              <a:tr h="562990">
                <a:tc>
                  <a:txBody>
                    <a:bodyPr/>
                    <a:lstStyle/>
                    <a:p>
                      <a:endParaRPr lang="zh-TW" altLang="en-US" sz="280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175272"/>
                  </a:ext>
                </a:extLst>
              </a:tr>
            </a:tbl>
          </a:graphicData>
        </a:graphic>
      </p:graphicFrame>
      <p:sp>
        <p:nvSpPr>
          <p:cNvPr id="8" name="箭號: 弧形下彎 7">
            <a:extLst>
              <a:ext uri="{FF2B5EF4-FFF2-40B4-BE49-F238E27FC236}">
                <a16:creationId xmlns:a16="http://schemas.microsoft.com/office/drawing/2014/main" id="{0D1C52A4-4F24-49BB-8B82-7E36D8D372DE}"/>
              </a:ext>
            </a:extLst>
          </p:cNvPr>
          <p:cNvSpPr/>
          <p:nvPr/>
        </p:nvSpPr>
        <p:spPr>
          <a:xfrm rot="16200000">
            <a:off x="1105876" y="3851469"/>
            <a:ext cx="2928025" cy="84436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900319-B9AF-46E1-8BA9-6F8B0A94EA2E}"/>
              </a:ext>
            </a:extLst>
          </p:cNvPr>
          <p:cNvSpPr/>
          <p:nvPr/>
        </p:nvSpPr>
        <p:spPr>
          <a:xfrm>
            <a:off x="4144966" y="2162300"/>
            <a:ext cx="1058630" cy="1087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8270E254-25E8-4419-9184-121D7F1D7AB1}"/>
              </a:ext>
            </a:extLst>
          </p:cNvPr>
          <p:cNvSpPr/>
          <p:nvPr/>
        </p:nvSpPr>
        <p:spPr>
          <a:xfrm>
            <a:off x="5835192" y="3683043"/>
            <a:ext cx="2262433" cy="873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" name="表格 7">
            <a:extLst>
              <a:ext uri="{FF2B5EF4-FFF2-40B4-BE49-F238E27FC236}">
                <a16:creationId xmlns:a16="http://schemas.microsoft.com/office/drawing/2014/main" id="{24934255-818C-481A-A247-60DA9A6D9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827719"/>
              </p:ext>
            </p:extLst>
          </p:nvPr>
        </p:nvGraphicFramePr>
        <p:xfrm>
          <a:off x="8383573" y="3553499"/>
          <a:ext cx="1097700" cy="1132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850">
                  <a:extLst>
                    <a:ext uri="{9D8B030D-6E8A-4147-A177-3AD203B41FA5}">
                      <a16:colId xmlns:a16="http://schemas.microsoft.com/office/drawing/2014/main" val="85874185"/>
                    </a:ext>
                  </a:extLst>
                </a:gridCol>
                <a:gridCol w="548850">
                  <a:extLst>
                    <a:ext uri="{9D8B030D-6E8A-4147-A177-3AD203B41FA5}">
                      <a16:colId xmlns:a16="http://schemas.microsoft.com/office/drawing/2014/main" val="1265758827"/>
                    </a:ext>
                  </a:extLst>
                </a:gridCol>
              </a:tblGrid>
              <a:tr h="56299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6</a:t>
                      </a:r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8</a:t>
                      </a:r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88360"/>
                  </a:ext>
                </a:extLst>
              </a:tr>
              <a:tr h="562990">
                <a:tc>
                  <a:txBody>
                    <a:bodyPr/>
                    <a:lstStyle/>
                    <a:p>
                      <a:endParaRPr lang="zh-TW" altLang="en-US" sz="280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175272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0DBCE528-42A9-4755-802F-67B0021105E6}"/>
              </a:ext>
            </a:extLst>
          </p:cNvPr>
          <p:cNvSpPr txBox="1"/>
          <p:nvPr/>
        </p:nvSpPr>
        <p:spPr>
          <a:xfrm>
            <a:off x="5835192" y="3229496"/>
            <a:ext cx="1668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最大池化層</a:t>
            </a:r>
            <a:endParaRPr lang="en-US" altLang="zh-TW" dirty="0"/>
          </a:p>
          <a:p>
            <a:r>
              <a:rPr lang="en-US" altLang="zh-TW" dirty="0"/>
              <a:t>Stride=2</a:t>
            </a:r>
          </a:p>
        </p:txBody>
      </p:sp>
    </p:spTree>
    <p:extLst>
      <p:ext uri="{BB962C8B-B14F-4D97-AF65-F5344CB8AC3E}">
        <p14:creationId xmlns:p14="http://schemas.microsoft.com/office/powerpoint/2010/main" val="460746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最大池化層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運作原理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77152A32-BC4F-412B-9B07-1B5CCB6DD6C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86336" y="2154581"/>
          <a:ext cx="2117260" cy="216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315">
                  <a:extLst>
                    <a:ext uri="{9D8B030D-6E8A-4147-A177-3AD203B41FA5}">
                      <a16:colId xmlns:a16="http://schemas.microsoft.com/office/drawing/2014/main" val="3662784844"/>
                    </a:ext>
                  </a:extLst>
                </a:gridCol>
                <a:gridCol w="529315">
                  <a:extLst>
                    <a:ext uri="{9D8B030D-6E8A-4147-A177-3AD203B41FA5}">
                      <a16:colId xmlns:a16="http://schemas.microsoft.com/office/drawing/2014/main" val="2510501234"/>
                    </a:ext>
                  </a:extLst>
                </a:gridCol>
                <a:gridCol w="529315">
                  <a:extLst>
                    <a:ext uri="{9D8B030D-6E8A-4147-A177-3AD203B41FA5}">
                      <a16:colId xmlns:a16="http://schemas.microsoft.com/office/drawing/2014/main" val="4286356663"/>
                    </a:ext>
                  </a:extLst>
                </a:gridCol>
                <a:gridCol w="529315">
                  <a:extLst>
                    <a:ext uri="{9D8B030D-6E8A-4147-A177-3AD203B41FA5}">
                      <a16:colId xmlns:a16="http://schemas.microsoft.com/office/drawing/2014/main" val="638216029"/>
                    </a:ext>
                  </a:extLst>
                </a:gridCol>
              </a:tblGrid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2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4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175590"/>
                  </a:ext>
                </a:extLst>
              </a:tr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5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6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7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8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37600"/>
                  </a:ext>
                </a:extLst>
              </a:tr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3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2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268548"/>
                  </a:ext>
                </a:extLst>
              </a:tr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2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3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4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79645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21C845-CE78-47EA-932A-4DD40A84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29</a:t>
            </a:fld>
            <a:endParaRPr lang="zh-TW" altLang="en-US" noProof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A7F03C58-D538-434D-A475-C851A6665FC0}"/>
              </a:ext>
            </a:extLst>
          </p:cNvPr>
          <p:cNvGraphicFramePr>
            <a:graphicFrameLocks noGrp="1"/>
          </p:cNvGraphicFramePr>
          <p:nvPr/>
        </p:nvGraphicFramePr>
        <p:xfrm>
          <a:off x="3047266" y="4949765"/>
          <a:ext cx="1097700" cy="1132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850">
                  <a:extLst>
                    <a:ext uri="{9D8B030D-6E8A-4147-A177-3AD203B41FA5}">
                      <a16:colId xmlns:a16="http://schemas.microsoft.com/office/drawing/2014/main" val="85874185"/>
                    </a:ext>
                  </a:extLst>
                </a:gridCol>
                <a:gridCol w="548850">
                  <a:extLst>
                    <a:ext uri="{9D8B030D-6E8A-4147-A177-3AD203B41FA5}">
                      <a16:colId xmlns:a16="http://schemas.microsoft.com/office/drawing/2014/main" val="1265758827"/>
                    </a:ext>
                  </a:extLst>
                </a:gridCol>
              </a:tblGrid>
              <a:tr h="562990">
                <a:tc>
                  <a:txBody>
                    <a:bodyPr/>
                    <a:lstStyle/>
                    <a:p>
                      <a:endParaRPr lang="zh-TW" altLang="en-US" sz="280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80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88360"/>
                  </a:ext>
                </a:extLst>
              </a:tr>
              <a:tr h="562990">
                <a:tc>
                  <a:txBody>
                    <a:bodyPr/>
                    <a:lstStyle/>
                    <a:p>
                      <a:endParaRPr lang="zh-TW" altLang="en-US" sz="280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175272"/>
                  </a:ext>
                </a:extLst>
              </a:tr>
            </a:tbl>
          </a:graphicData>
        </a:graphic>
      </p:graphicFrame>
      <p:sp>
        <p:nvSpPr>
          <p:cNvPr id="8" name="箭號: 弧形下彎 7">
            <a:extLst>
              <a:ext uri="{FF2B5EF4-FFF2-40B4-BE49-F238E27FC236}">
                <a16:creationId xmlns:a16="http://schemas.microsoft.com/office/drawing/2014/main" id="{0D1C52A4-4F24-49BB-8B82-7E36D8D372DE}"/>
              </a:ext>
            </a:extLst>
          </p:cNvPr>
          <p:cNvSpPr/>
          <p:nvPr/>
        </p:nvSpPr>
        <p:spPr>
          <a:xfrm rot="16200000">
            <a:off x="1105876" y="3851469"/>
            <a:ext cx="2928025" cy="84436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900319-B9AF-46E1-8BA9-6F8B0A94EA2E}"/>
              </a:ext>
            </a:extLst>
          </p:cNvPr>
          <p:cNvSpPr/>
          <p:nvPr/>
        </p:nvSpPr>
        <p:spPr>
          <a:xfrm>
            <a:off x="4144966" y="3236269"/>
            <a:ext cx="1058630" cy="1087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8270E254-25E8-4419-9184-121D7F1D7AB1}"/>
              </a:ext>
            </a:extLst>
          </p:cNvPr>
          <p:cNvSpPr/>
          <p:nvPr/>
        </p:nvSpPr>
        <p:spPr>
          <a:xfrm>
            <a:off x="5835192" y="3683043"/>
            <a:ext cx="2262433" cy="873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" name="表格 7">
            <a:extLst>
              <a:ext uri="{FF2B5EF4-FFF2-40B4-BE49-F238E27FC236}">
                <a16:creationId xmlns:a16="http://schemas.microsoft.com/office/drawing/2014/main" id="{24934255-818C-481A-A247-60DA9A6D9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363661"/>
              </p:ext>
            </p:extLst>
          </p:nvPr>
        </p:nvGraphicFramePr>
        <p:xfrm>
          <a:off x="8383573" y="3553499"/>
          <a:ext cx="1097700" cy="1132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850">
                  <a:extLst>
                    <a:ext uri="{9D8B030D-6E8A-4147-A177-3AD203B41FA5}">
                      <a16:colId xmlns:a16="http://schemas.microsoft.com/office/drawing/2014/main" val="85874185"/>
                    </a:ext>
                  </a:extLst>
                </a:gridCol>
                <a:gridCol w="548850">
                  <a:extLst>
                    <a:ext uri="{9D8B030D-6E8A-4147-A177-3AD203B41FA5}">
                      <a16:colId xmlns:a16="http://schemas.microsoft.com/office/drawing/2014/main" val="1265758827"/>
                    </a:ext>
                  </a:extLst>
                </a:gridCol>
              </a:tblGrid>
              <a:tr h="56299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6</a:t>
                      </a:r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8</a:t>
                      </a:r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88360"/>
                  </a:ext>
                </a:extLst>
              </a:tr>
              <a:tr h="56299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3</a:t>
                      </a:r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4</a:t>
                      </a:r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175272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0DBCE528-42A9-4755-802F-67B0021105E6}"/>
              </a:ext>
            </a:extLst>
          </p:cNvPr>
          <p:cNvSpPr txBox="1"/>
          <p:nvPr/>
        </p:nvSpPr>
        <p:spPr>
          <a:xfrm>
            <a:off x="5835192" y="3229496"/>
            <a:ext cx="1668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最大池化層</a:t>
            </a:r>
            <a:endParaRPr lang="en-US" altLang="zh-TW" dirty="0"/>
          </a:p>
          <a:p>
            <a:r>
              <a:rPr lang="en-US" altLang="zh-TW" dirty="0"/>
              <a:t>Stride=2</a:t>
            </a:r>
          </a:p>
        </p:txBody>
      </p:sp>
    </p:spTree>
    <p:extLst>
      <p:ext uri="{BB962C8B-B14F-4D97-AF65-F5344CB8AC3E}">
        <p14:creationId xmlns:p14="http://schemas.microsoft.com/office/powerpoint/2010/main" val="3360698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B46378-152A-4FB9-B69E-287263E85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altLang="zh-TW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CNN</a:t>
            </a: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endParaRPr lang="en-US" altLang="zh-TW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CA7DA0-94F2-42BB-9CE3-EC40EAEBE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pPr rtl="0"/>
              <a:t>3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31158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平均池化層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運作原理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77152A32-BC4F-412B-9B07-1B5CCB6DD6C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86336" y="2154581"/>
          <a:ext cx="2117260" cy="216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315">
                  <a:extLst>
                    <a:ext uri="{9D8B030D-6E8A-4147-A177-3AD203B41FA5}">
                      <a16:colId xmlns:a16="http://schemas.microsoft.com/office/drawing/2014/main" val="3662784844"/>
                    </a:ext>
                  </a:extLst>
                </a:gridCol>
                <a:gridCol w="529315">
                  <a:extLst>
                    <a:ext uri="{9D8B030D-6E8A-4147-A177-3AD203B41FA5}">
                      <a16:colId xmlns:a16="http://schemas.microsoft.com/office/drawing/2014/main" val="2510501234"/>
                    </a:ext>
                  </a:extLst>
                </a:gridCol>
                <a:gridCol w="529315">
                  <a:extLst>
                    <a:ext uri="{9D8B030D-6E8A-4147-A177-3AD203B41FA5}">
                      <a16:colId xmlns:a16="http://schemas.microsoft.com/office/drawing/2014/main" val="4286356663"/>
                    </a:ext>
                  </a:extLst>
                </a:gridCol>
                <a:gridCol w="529315">
                  <a:extLst>
                    <a:ext uri="{9D8B030D-6E8A-4147-A177-3AD203B41FA5}">
                      <a16:colId xmlns:a16="http://schemas.microsoft.com/office/drawing/2014/main" val="638216029"/>
                    </a:ext>
                  </a:extLst>
                </a:gridCol>
              </a:tblGrid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2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4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175590"/>
                  </a:ext>
                </a:extLst>
              </a:tr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5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6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7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8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37600"/>
                  </a:ext>
                </a:extLst>
              </a:tr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3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2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268548"/>
                  </a:ext>
                </a:extLst>
              </a:tr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2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3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4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79645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21C845-CE78-47EA-932A-4DD40A84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30</a:t>
            </a:fld>
            <a:endParaRPr lang="zh-TW" altLang="en-US" noProof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A7F03C58-D538-434D-A475-C851A6665FC0}"/>
              </a:ext>
            </a:extLst>
          </p:cNvPr>
          <p:cNvGraphicFramePr>
            <a:graphicFrameLocks noGrp="1"/>
          </p:cNvGraphicFramePr>
          <p:nvPr/>
        </p:nvGraphicFramePr>
        <p:xfrm>
          <a:off x="3047266" y="4949765"/>
          <a:ext cx="1097700" cy="1132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850">
                  <a:extLst>
                    <a:ext uri="{9D8B030D-6E8A-4147-A177-3AD203B41FA5}">
                      <a16:colId xmlns:a16="http://schemas.microsoft.com/office/drawing/2014/main" val="85874185"/>
                    </a:ext>
                  </a:extLst>
                </a:gridCol>
                <a:gridCol w="548850">
                  <a:extLst>
                    <a:ext uri="{9D8B030D-6E8A-4147-A177-3AD203B41FA5}">
                      <a16:colId xmlns:a16="http://schemas.microsoft.com/office/drawing/2014/main" val="1265758827"/>
                    </a:ext>
                  </a:extLst>
                </a:gridCol>
              </a:tblGrid>
              <a:tr h="562990">
                <a:tc>
                  <a:txBody>
                    <a:bodyPr/>
                    <a:lstStyle/>
                    <a:p>
                      <a:endParaRPr lang="zh-TW" altLang="en-US" sz="280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80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88360"/>
                  </a:ext>
                </a:extLst>
              </a:tr>
              <a:tr h="562990">
                <a:tc>
                  <a:txBody>
                    <a:bodyPr/>
                    <a:lstStyle/>
                    <a:p>
                      <a:endParaRPr lang="zh-TW" altLang="en-US" sz="280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175272"/>
                  </a:ext>
                </a:extLst>
              </a:tr>
            </a:tbl>
          </a:graphicData>
        </a:graphic>
      </p:graphicFrame>
      <p:sp>
        <p:nvSpPr>
          <p:cNvPr id="8" name="箭號: 弧形下彎 7">
            <a:extLst>
              <a:ext uri="{FF2B5EF4-FFF2-40B4-BE49-F238E27FC236}">
                <a16:creationId xmlns:a16="http://schemas.microsoft.com/office/drawing/2014/main" id="{0D1C52A4-4F24-49BB-8B82-7E36D8D372DE}"/>
              </a:ext>
            </a:extLst>
          </p:cNvPr>
          <p:cNvSpPr/>
          <p:nvPr/>
        </p:nvSpPr>
        <p:spPr>
          <a:xfrm rot="16200000">
            <a:off x="1105876" y="3851469"/>
            <a:ext cx="2928025" cy="84436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900319-B9AF-46E1-8BA9-6F8B0A94EA2E}"/>
              </a:ext>
            </a:extLst>
          </p:cNvPr>
          <p:cNvSpPr/>
          <p:nvPr/>
        </p:nvSpPr>
        <p:spPr>
          <a:xfrm>
            <a:off x="3094352" y="2166457"/>
            <a:ext cx="1058630" cy="1087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8270E254-25E8-4419-9184-121D7F1D7AB1}"/>
              </a:ext>
            </a:extLst>
          </p:cNvPr>
          <p:cNvSpPr/>
          <p:nvPr/>
        </p:nvSpPr>
        <p:spPr>
          <a:xfrm>
            <a:off x="5835192" y="3683043"/>
            <a:ext cx="2262433" cy="873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" name="表格 7">
            <a:extLst>
              <a:ext uri="{FF2B5EF4-FFF2-40B4-BE49-F238E27FC236}">
                <a16:creationId xmlns:a16="http://schemas.microsoft.com/office/drawing/2014/main" id="{24934255-818C-481A-A247-60DA9A6D9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479109"/>
              </p:ext>
            </p:extLst>
          </p:nvPr>
        </p:nvGraphicFramePr>
        <p:xfrm>
          <a:off x="8383573" y="3553499"/>
          <a:ext cx="1097700" cy="1132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850">
                  <a:extLst>
                    <a:ext uri="{9D8B030D-6E8A-4147-A177-3AD203B41FA5}">
                      <a16:colId xmlns:a16="http://schemas.microsoft.com/office/drawing/2014/main" val="85874185"/>
                    </a:ext>
                  </a:extLst>
                </a:gridCol>
                <a:gridCol w="548850">
                  <a:extLst>
                    <a:ext uri="{9D8B030D-6E8A-4147-A177-3AD203B41FA5}">
                      <a16:colId xmlns:a16="http://schemas.microsoft.com/office/drawing/2014/main" val="1265758827"/>
                    </a:ext>
                  </a:extLst>
                </a:gridCol>
              </a:tblGrid>
              <a:tr h="56299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3</a:t>
                      </a:r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88360"/>
                  </a:ext>
                </a:extLst>
              </a:tr>
              <a:tr h="562990">
                <a:tc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175272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0DBCE528-42A9-4755-802F-67B0021105E6}"/>
              </a:ext>
            </a:extLst>
          </p:cNvPr>
          <p:cNvSpPr txBox="1"/>
          <p:nvPr/>
        </p:nvSpPr>
        <p:spPr>
          <a:xfrm>
            <a:off x="5835191" y="3229496"/>
            <a:ext cx="2337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平均池化層</a:t>
            </a:r>
            <a:endParaRPr lang="en-US" altLang="zh-TW" dirty="0"/>
          </a:p>
          <a:p>
            <a:r>
              <a:rPr lang="en-US" altLang="zh-TW" dirty="0"/>
              <a:t>Stride=2</a:t>
            </a:r>
          </a:p>
        </p:txBody>
      </p:sp>
    </p:spTree>
    <p:extLst>
      <p:ext uri="{BB962C8B-B14F-4D97-AF65-F5344CB8AC3E}">
        <p14:creationId xmlns:p14="http://schemas.microsoft.com/office/powerpoint/2010/main" val="2028709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平均池化層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運作原理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77152A32-BC4F-412B-9B07-1B5CCB6DD6C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86336" y="2154581"/>
          <a:ext cx="2117260" cy="216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315">
                  <a:extLst>
                    <a:ext uri="{9D8B030D-6E8A-4147-A177-3AD203B41FA5}">
                      <a16:colId xmlns:a16="http://schemas.microsoft.com/office/drawing/2014/main" val="3662784844"/>
                    </a:ext>
                  </a:extLst>
                </a:gridCol>
                <a:gridCol w="529315">
                  <a:extLst>
                    <a:ext uri="{9D8B030D-6E8A-4147-A177-3AD203B41FA5}">
                      <a16:colId xmlns:a16="http://schemas.microsoft.com/office/drawing/2014/main" val="2510501234"/>
                    </a:ext>
                  </a:extLst>
                </a:gridCol>
                <a:gridCol w="529315">
                  <a:extLst>
                    <a:ext uri="{9D8B030D-6E8A-4147-A177-3AD203B41FA5}">
                      <a16:colId xmlns:a16="http://schemas.microsoft.com/office/drawing/2014/main" val="4286356663"/>
                    </a:ext>
                  </a:extLst>
                </a:gridCol>
                <a:gridCol w="529315">
                  <a:extLst>
                    <a:ext uri="{9D8B030D-6E8A-4147-A177-3AD203B41FA5}">
                      <a16:colId xmlns:a16="http://schemas.microsoft.com/office/drawing/2014/main" val="638216029"/>
                    </a:ext>
                  </a:extLst>
                </a:gridCol>
              </a:tblGrid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2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4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175590"/>
                  </a:ext>
                </a:extLst>
              </a:tr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5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6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7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8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37600"/>
                  </a:ext>
                </a:extLst>
              </a:tr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3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2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268548"/>
                  </a:ext>
                </a:extLst>
              </a:tr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2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3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4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79645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21C845-CE78-47EA-932A-4DD40A84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31</a:t>
            </a:fld>
            <a:endParaRPr lang="zh-TW" altLang="en-US" noProof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A7F03C58-D538-434D-A475-C851A6665FC0}"/>
              </a:ext>
            </a:extLst>
          </p:cNvPr>
          <p:cNvGraphicFramePr>
            <a:graphicFrameLocks noGrp="1"/>
          </p:cNvGraphicFramePr>
          <p:nvPr/>
        </p:nvGraphicFramePr>
        <p:xfrm>
          <a:off x="3047266" y="4949765"/>
          <a:ext cx="1097700" cy="1132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850">
                  <a:extLst>
                    <a:ext uri="{9D8B030D-6E8A-4147-A177-3AD203B41FA5}">
                      <a16:colId xmlns:a16="http://schemas.microsoft.com/office/drawing/2014/main" val="85874185"/>
                    </a:ext>
                  </a:extLst>
                </a:gridCol>
                <a:gridCol w="548850">
                  <a:extLst>
                    <a:ext uri="{9D8B030D-6E8A-4147-A177-3AD203B41FA5}">
                      <a16:colId xmlns:a16="http://schemas.microsoft.com/office/drawing/2014/main" val="1265758827"/>
                    </a:ext>
                  </a:extLst>
                </a:gridCol>
              </a:tblGrid>
              <a:tr h="562990">
                <a:tc>
                  <a:txBody>
                    <a:bodyPr/>
                    <a:lstStyle/>
                    <a:p>
                      <a:endParaRPr lang="zh-TW" altLang="en-US" sz="280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80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88360"/>
                  </a:ext>
                </a:extLst>
              </a:tr>
              <a:tr h="562990">
                <a:tc>
                  <a:txBody>
                    <a:bodyPr/>
                    <a:lstStyle/>
                    <a:p>
                      <a:endParaRPr lang="zh-TW" altLang="en-US" sz="280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175272"/>
                  </a:ext>
                </a:extLst>
              </a:tr>
            </a:tbl>
          </a:graphicData>
        </a:graphic>
      </p:graphicFrame>
      <p:sp>
        <p:nvSpPr>
          <p:cNvPr id="8" name="箭號: 弧形下彎 7">
            <a:extLst>
              <a:ext uri="{FF2B5EF4-FFF2-40B4-BE49-F238E27FC236}">
                <a16:creationId xmlns:a16="http://schemas.microsoft.com/office/drawing/2014/main" id="{0D1C52A4-4F24-49BB-8B82-7E36D8D372DE}"/>
              </a:ext>
            </a:extLst>
          </p:cNvPr>
          <p:cNvSpPr/>
          <p:nvPr/>
        </p:nvSpPr>
        <p:spPr>
          <a:xfrm rot="16200000">
            <a:off x="1105876" y="3851469"/>
            <a:ext cx="2928025" cy="84436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900319-B9AF-46E1-8BA9-6F8B0A94EA2E}"/>
              </a:ext>
            </a:extLst>
          </p:cNvPr>
          <p:cNvSpPr/>
          <p:nvPr/>
        </p:nvSpPr>
        <p:spPr>
          <a:xfrm>
            <a:off x="4144966" y="2179451"/>
            <a:ext cx="1058630" cy="1087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8270E254-25E8-4419-9184-121D7F1D7AB1}"/>
              </a:ext>
            </a:extLst>
          </p:cNvPr>
          <p:cNvSpPr/>
          <p:nvPr/>
        </p:nvSpPr>
        <p:spPr>
          <a:xfrm>
            <a:off x="5835192" y="3683043"/>
            <a:ext cx="2262433" cy="873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" name="表格 7">
            <a:extLst>
              <a:ext uri="{FF2B5EF4-FFF2-40B4-BE49-F238E27FC236}">
                <a16:creationId xmlns:a16="http://schemas.microsoft.com/office/drawing/2014/main" id="{24934255-818C-481A-A247-60DA9A6D9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291461"/>
              </p:ext>
            </p:extLst>
          </p:nvPr>
        </p:nvGraphicFramePr>
        <p:xfrm>
          <a:off x="8383573" y="3553499"/>
          <a:ext cx="1097700" cy="1132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850">
                  <a:extLst>
                    <a:ext uri="{9D8B030D-6E8A-4147-A177-3AD203B41FA5}">
                      <a16:colId xmlns:a16="http://schemas.microsoft.com/office/drawing/2014/main" val="85874185"/>
                    </a:ext>
                  </a:extLst>
                </a:gridCol>
                <a:gridCol w="548850">
                  <a:extLst>
                    <a:ext uri="{9D8B030D-6E8A-4147-A177-3AD203B41FA5}">
                      <a16:colId xmlns:a16="http://schemas.microsoft.com/office/drawing/2014/main" val="1265758827"/>
                    </a:ext>
                  </a:extLst>
                </a:gridCol>
              </a:tblGrid>
              <a:tr h="56299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3</a:t>
                      </a:r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5</a:t>
                      </a:r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88360"/>
                  </a:ext>
                </a:extLst>
              </a:tr>
              <a:tr h="562990">
                <a:tc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175272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0DBCE528-42A9-4755-802F-67B0021105E6}"/>
              </a:ext>
            </a:extLst>
          </p:cNvPr>
          <p:cNvSpPr txBox="1"/>
          <p:nvPr/>
        </p:nvSpPr>
        <p:spPr>
          <a:xfrm>
            <a:off x="5835192" y="3229496"/>
            <a:ext cx="1668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平均池化層</a:t>
            </a:r>
            <a:endParaRPr lang="en-US" altLang="zh-TW" dirty="0"/>
          </a:p>
          <a:p>
            <a:r>
              <a:rPr lang="en-US" altLang="zh-TW" dirty="0"/>
              <a:t>Stride=2</a:t>
            </a:r>
          </a:p>
        </p:txBody>
      </p:sp>
    </p:spTree>
    <p:extLst>
      <p:ext uri="{BB962C8B-B14F-4D97-AF65-F5344CB8AC3E}">
        <p14:creationId xmlns:p14="http://schemas.microsoft.com/office/powerpoint/2010/main" val="49756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平均池化層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運作原理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77152A32-BC4F-412B-9B07-1B5CCB6DD6C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86336" y="2154581"/>
          <a:ext cx="2117260" cy="2163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9315">
                  <a:extLst>
                    <a:ext uri="{9D8B030D-6E8A-4147-A177-3AD203B41FA5}">
                      <a16:colId xmlns:a16="http://schemas.microsoft.com/office/drawing/2014/main" val="3662784844"/>
                    </a:ext>
                  </a:extLst>
                </a:gridCol>
                <a:gridCol w="529315">
                  <a:extLst>
                    <a:ext uri="{9D8B030D-6E8A-4147-A177-3AD203B41FA5}">
                      <a16:colId xmlns:a16="http://schemas.microsoft.com/office/drawing/2014/main" val="2510501234"/>
                    </a:ext>
                  </a:extLst>
                </a:gridCol>
                <a:gridCol w="529315">
                  <a:extLst>
                    <a:ext uri="{9D8B030D-6E8A-4147-A177-3AD203B41FA5}">
                      <a16:colId xmlns:a16="http://schemas.microsoft.com/office/drawing/2014/main" val="4286356663"/>
                    </a:ext>
                  </a:extLst>
                </a:gridCol>
                <a:gridCol w="529315">
                  <a:extLst>
                    <a:ext uri="{9D8B030D-6E8A-4147-A177-3AD203B41FA5}">
                      <a16:colId xmlns:a16="http://schemas.microsoft.com/office/drawing/2014/main" val="638216029"/>
                    </a:ext>
                  </a:extLst>
                </a:gridCol>
              </a:tblGrid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2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4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175590"/>
                  </a:ext>
                </a:extLst>
              </a:tr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5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6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7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8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37600"/>
                  </a:ext>
                </a:extLst>
              </a:tr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3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2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0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268548"/>
                  </a:ext>
                </a:extLst>
              </a:tr>
              <a:tr h="540844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1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2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3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4</a:t>
                      </a:r>
                      <a:endParaRPr lang="zh-TW" altLang="en-US" sz="2600" dirty="0"/>
                    </a:p>
                  </a:txBody>
                  <a:tcPr marL="134446" marR="134446" marT="67223" marB="67223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79645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21C845-CE78-47EA-932A-4DD40A84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32</a:t>
            </a:fld>
            <a:endParaRPr lang="zh-TW" altLang="en-US" noProof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A7F03C58-D538-434D-A475-C851A6665FC0}"/>
              </a:ext>
            </a:extLst>
          </p:cNvPr>
          <p:cNvGraphicFramePr>
            <a:graphicFrameLocks noGrp="1"/>
          </p:cNvGraphicFramePr>
          <p:nvPr/>
        </p:nvGraphicFramePr>
        <p:xfrm>
          <a:off x="3047266" y="4949765"/>
          <a:ext cx="1097700" cy="1132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850">
                  <a:extLst>
                    <a:ext uri="{9D8B030D-6E8A-4147-A177-3AD203B41FA5}">
                      <a16:colId xmlns:a16="http://schemas.microsoft.com/office/drawing/2014/main" val="85874185"/>
                    </a:ext>
                  </a:extLst>
                </a:gridCol>
                <a:gridCol w="548850">
                  <a:extLst>
                    <a:ext uri="{9D8B030D-6E8A-4147-A177-3AD203B41FA5}">
                      <a16:colId xmlns:a16="http://schemas.microsoft.com/office/drawing/2014/main" val="1265758827"/>
                    </a:ext>
                  </a:extLst>
                </a:gridCol>
              </a:tblGrid>
              <a:tr h="562990">
                <a:tc>
                  <a:txBody>
                    <a:bodyPr/>
                    <a:lstStyle/>
                    <a:p>
                      <a:endParaRPr lang="zh-TW" altLang="en-US" sz="280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80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88360"/>
                  </a:ext>
                </a:extLst>
              </a:tr>
              <a:tr h="562990">
                <a:tc>
                  <a:txBody>
                    <a:bodyPr/>
                    <a:lstStyle/>
                    <a:p>
                      <a:endParaRPr lang="zh-TW" altLang="en-US" sz="280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175272"/>
                  </a:ext>
                </a:extLst>
              </a:tr>
            </a:tbl>
          </a:graphicData>
        </a:graphic>
      </p:graphicFrame>
      <p:sp>
        <p:nvSpPr>
          <p:cNvPr id="8" name="箭號: 弧形下彎 7">
            <a:extLst>
              <a:ext uri="{FF2B5EF4-FFF2-40B4-BE49-F238E27FC236}">
                <a16:creationId xmlns:a16="http://schemas.microsoft.com/office/drawing/2014/main" id="{0D1C52A4-4F24-49BB-8B82-7E36D8D372DE}"/>
              </a:ext>
            </a:extLst>
          </p:cNvPr>
          <p:cNvSpPr/>
          <p:nvPr/>
        </p:nvSpPr>
        <p:spPr>
          <a:xfrm rot="16200000">
            <a:off x="1105876" y="3851469"/>
            <a:ext cx="2928025" cy="84436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900319-B9AF-46E1-8BA9-6F8B0A94EA2E}"/>
              </a:ext>
            </a:extLst>
          </p:cNvPr>
          <p:cNvSpPr/>
          <p:nvPr/>
        </p:nvSpPr>
        <p:spPr>
          <a:xfrm>
            <a:off x="4144966" y="3227534"/>
            <a:ext cx="1058630" cy="1087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8270E254-25E8-4419-9184-121D7F1D7AB1}"/>
              </a:ext>
            </a:extLst>
          </p:cNvPr>
          <p:cNvSpPr/>
          <p:nvPr/>
        </p:nvSpPr>
        <p:spPr>
          <a:xfrm>
            <a:off x="5835192" y="3683043"/>
            <a:ext cx="2262433" cy="873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1" name="表格 7">
            <a:extLst>
              <a:ext uri="{FF2B5EF4-FFF2-40B4-BE49-F238E27FC236}">
                <a16:creationId xmlns:a16="http://schemas.microsoft.com/office/drawing/2014/main" id="{24934255-818C-481A-A247-60DA9A6D9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334255"/>
              </p:ext>
            </p:extLst>
          </p:nvPr>
        </p:nvGraphicFramePr>
        <p:xfrm>
          <a:off x="8383573" y="3553499"/>
          <a:ext cx="1097700" cy="1132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850">
                  <a:extLst>
                    <a:ext uri="{9D8B030D-6E8A-4147-A177-3AD203B41FA5}">
                      <a16:colId xmlns:a16="http://schemas.microsoft.com/office/drawing/2014/main" val="85874185"/>
                    </a:ext>
                  </a:extLst>
                </a:gridCol>
                <a:gridCol w="548850">
                  <a:extLst>
                    <a:ext uri="{9D8B030D-6E8A-4147-A177-3AD203B41FA5}">
                      <a16:colId xmlns:a16="http://schemas.microsoft.com/office/drawing/2014/main" val="1265758827"/>
                    </a:ext>
                  </a:extLst>
                </a:gridCol>
              </a:tblGrid>
              <a:tr h="56299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3</a:t>
                      </a:r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5</a:t>
                      </a:r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88360"/>
                  </a:ext>
                </a:extLst>
              </a:tr>
              <a:tr h="56299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2</a:t>
                      </a:r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2</a:t>
                      </a:r>
                      <a:endParaRPr lang="zh-TW" altLang="en-US" sz="2800" dirty="0"/>
                    </a:p>
                  </a:txBody>
                  <a:tcPr marL="139408" marR="139408" marT="69704" marB="6970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175272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0DBCE528-42A9-4755-802F-67B0021105E6}"/>
              </a:ext>
            </a:extLst>
          </p:cNvPr>
          <p:cNvSpPr txBox="1"/>
          <p:nvPr/>
        </p:nvSpPr>
        <p:spPr>
          <a:xfrm>
            <a:off x="5835192" y="3229496"/>
            <a:ext cx="1668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平均池化層</a:t>
            </a:r>
            <a:endParaRPr lang="en-US" altLang="zh-TW" dirty="0"/>
          </a:p>
          <a:p>
            <a:r>
              <a:rPr lang="en-US" altLang="zh-TW" dirty="0"/>
              <a:t>Stride=2</a:t>
            </a:r>
          </a:p>
        </p:txBody>
      </p:sp>
    </p:spTree>
    <p:extLst>
      <p:ext uri="{BB962C8B-B14F-4D97-AF65-F5344CB8AC3E}">
        <p14:creationId xmlns:p14="http://schemas.microsoft.com/office/powerpoint/2010/main" val="1543870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B46378-152A-4FB9-B69E-287263E85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實例</a:t>
            </a:r>
            <a:endParaRPr lang="en-US" altLang="zh-TW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4061C7-15CE-44D6-B823-B5760A3C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pPr rtl="0"/>
              <a:t>33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070434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載入資料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162F2FC-4528-4026-A55D-705DC3A16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255170"/>
            <a:ext cx="5831421" cy="2867912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E9BF4F-EE0B-4DAF-ADA6-1928173D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34</a:t>
            </a:fld>
            <a:endParaRPr lang="zh-TW" altLang="en-US" noProof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72B163E-B244-404A-A651-D2B4019D8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701" y="3090274"/>
            <a:ext cx="4538800" cy="14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5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顯示訓練與測試資料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326AC05-692B-4B86-92DF-D838A30C7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3798" y="2061066"/>
            <a:ext cx="4911882" cy="3719181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E9BF4F-EE0B-4DAF-ADA6-1928173D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35</a:t>
            </a:fld>
            <a:endParaRPr lang="zh-TW" altLang="en-US" noProof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BD6821A-DE5E-4AAD-B43B-33830776A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61066"/>
            <a:ext cx="4973202" cy="371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80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訓練資料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51D46A2-234B-4225-8F05-7389B8B6A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797" y="2089599"/>
            <a:ext cx="8916405" cy="3934130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E9BF4F-EE0B-4DAF-ADA6-1928173D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36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730997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測試資料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CA038A3-B315-4039-B9D5-8748F2AA0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648" y="2103787"/>
            <a:ext cx="8602703" cy="3787965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E9BF4F-EE0B-4DAF-ADA6-1928173D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37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46922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建立模型與訓練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E9BF4F-EE0B-4DAF-ADA6-1928173D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38</a:t>
            </a:fld>
            <a:endParaRPr lang="zh-TW" altLang="en-US" noProof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BFD3F7-FAE9-46C3-AABB-92A31FDC7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394" y="2168603"/>
            <a:ext cx="5008086" cy="3665493"/>
          </a:xfrm>
          <a:prstGeom prst="rect">
            <a:avLst/>
          </a:prstGeom>
        </p:spPr>
      </p:pic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D0C40E4-3011-4330-AAA3-295D23C12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26480" y="3003042"/>
            <a:ext cx="5037257" cy="1996613"/>
          </a:xfrm>
        </p:spPr>
      </p:pic>
    </p:spTree>
    <p:extLst>
      <p:ext uri="{BB962C8B-B14F-4D97-AF65-F5344CB8AC3E}">
        <p14:creationId xmlns:p14="http://schemas.microsoft.com/office/powerpoint/2010/main" val="3729718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訓練與測試模型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次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B8FAE4-A840-4375-BDCF-D5C525EED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39</a:t>
            </a:fld>
            <a:endParaRPr lang="zh-TW" altLang="en-US" noProof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100CD2-254D-4500-A35E-B512C57D0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55566"/>
            <a:ext cx="10058400" cy="306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1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CNN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-(1/2)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09EBE6A-7B5E-429A-96F1-87C167452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0" y="2108201"/>
            <a:ext cx="97536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DE533CC-D4CA-41F4-B3CE-212AD4B8B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4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238499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訓練與測試模型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次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B8FAE4-A840-4375-BDCF-D5C525EED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40</a:t>
            </a:fld>
            <a:endParaRPr lang="zh-TW" altLang="en-US" noProof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96D13D1-E2D9-4AA4-849A-3F3E633D4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609735"/>
            <a:ext cx="10058400" cy="28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079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訓練與測試模型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次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B8FAE4-A840-4375-BDCF-D5C525EED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41</a:t>
            </a:fld>
            <a:endParaRPr lang="zh-TW" altLang="en-US" noProof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6FEC57-CD99-421E-94CD-75837F7B4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472622"/>
            <a:ext cx="10058400" cy="29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視覺化訓練過程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B8FAE4-A840-4375-BDCF-D5C525EED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42</a:t>
            </a:fld>
            <a:endParaRPr lang="zh-TW" altLang="en-US" noProof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B7180D5-2D7D-46CF-AA01-08D0CEE53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065" y="2054549"/>
            <a:ext cx="6157421" cy="248917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775F1F0-7CBC-4B19-AF74-ADC62B73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065" y="4603697"/>
            <a:ext cx="6157421" cy="58745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E3DA10D-5F64-4984-AB02-8D1D15F39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065" y="5449506"/>
            <a:ext cx="6157420" cy="85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3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視覺化訓練過程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次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B8FAE4-A840-4375-BDCF-D5C525EED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43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918914-65D3-4B05-889E-5708C1DD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191" y="2006837"/>
            <a:ext cx="6169618" cy="41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91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視覺化訓練過程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次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B8FAE4-A840-4375-BDCF-D5C525EED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44</a:t>
            </a:fld>
            <a:endParaRPr lang="zh-TW" altLang="en-US" noProof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559C59C-5676-4B05-8B35-EC31CDB74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016" y="1926441"/>
            <a:ext cx="6425968" cy="43313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0054C05-BD79-4A5B-916A-EF8430B23F3B}"/>
              </a:ext>
            </a:extLst>
          </p:cNvPr>
          <p:cNvSpPr/>
          <p:nvPr/>
        </p:nvSpPr>
        <p:spPr>
          <a:xfrm>
            <a:off x="2848981" y="3429000"/>
            <a:ext cx="422415" cy="12239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TW" sz="2000" dirty="0">
                <a:solidFill>
                  <a:srgbClr val="313131"/>
                </a:solidFill>
              </a:rPr>
              <a:t>loss</a:t>
            </a:r>
            <a:endParaRPr lang="zh-TW" altLang="en-US" sz="2000" dirty="0">
              <a:solidFill>
                <a:srgbClr val="3131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370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視覺化訓練過程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次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B8FAE4-A840-4375-BDCF-D5C525EED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45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7B6F23D-1469-48F4-9457-02F06D008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197" y="1991631"/>
            <a:ext cx="6457820" cy="424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12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視覺化訓練過程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次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B8FAE4-A840-4375-BDCF-D5C525EED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46</a:t>
            </a:fld>
            <a:endParaRPr lang="zh-TW" altLang="en-US" noProof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E9B0CAF-7122-440B-AFC6-931C8115A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004" y="1933874"/>
            <a:ext cx="6309991" cy="43164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40EE10-7F2B-459B-8844-E20B8ED7C1D4}"/>
              </a:ext>
            </a:extLst>
          </p:cNvPr>
          <p:cNvSpPr/>
          <p:nvPr/>
        </p:nvSpPr>
        <p:spPr>
          <a:xfrm>
            <a:off x="2941004" y="3429000"/>
            <a:ext cx="422415" cy="12239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TW" sz="2000" dirty="0">
                <a:solidFill>
                  <a:srgbClr val="313131"/>
                </a:solidFill>
              </a:rPr>
              <a:t>loss</a:t>
            </a:r>
            <a:endParaRPr lang="zh-TW" altLang="en-US" sz="2000" dirty="0">
              <a:solidFill>
                <a:srgbClr val="3131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262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視覺化訓練過程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次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B8FAE4-A840-4375-BDCF-D5C525EED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47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627589-5AF8-42E1-A1AC-D99C03B8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345" y="2014469"/>
            <a:ext cx="6193309" cy="430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65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視覺化訓練過程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次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B8FAE4-A840-4375-BDCF-D5C525EED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48</a:t>
            </a:fld>
            <a:endParaRPr lang="zh-TW" altLang="en-US" noProof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D45FF4-ED43-4578-B49F-C4ABA75C0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981" y="1912028"/>
            <a:ext cx="6494038" cy="437680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8DDC152-19AB-41EB-8172-1EBD4B5E5C14}"/>
              </a:ext>
            </a:extLst>
          </p:cNvPr>
          <p:cNvSpPr/>
          <p:nvPr/>
        </p:nvSpPr>
        <p:spPr>
          <a:xfrm>
            <a:off x="2848981" y="3429000"/>
            <a:ext cx="422415" cy="12239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TW" sz="2000" dirty="0">
                <a:solidFill>
                  <a:srgbClr val="313131"/>
                </a:solidFill>
              </a:rPr>
              <a:t>loss</a:t>
            </a:r>
            <a:endParaRPr lang="zh-TW" altLang="en-US" sz="2000" dirty="0">
              <a:solidFill>
                <a:srgbClr val="3131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005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B46378-152A-4FB9-B69E-287263E85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結果與結論</a:t>
            </a:r>
            <a:endParaRPr lang="en-US" altLang="zh-TW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4061C7-15CE-44D6-B823-B5760A3C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pPr rtl="0"/>
              <a:t>49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8733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CNN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-(2/2)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FFFDD9-176B-4F0F-A284-A50C7751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" y="2241844"/>
            <a:ext cx="10079503" cy="340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1C70B1-F8F7-4371-9B7E-6C783CC4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5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507333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結果與結論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11893EE6-504B-4FEE-95DB-48068A2082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002385"/>
              </p:ext>
            </p:extLst>
          </p:nvPr>
        </p:nvGraphicFramePr>
        <p:xfrm>
          <a:off x="1096963" y="1987421"/>
          <a:ext cx="10058400" cy="4254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053">
                  <a:extLst>
                    <a:ext uri="{9D8B030D-6E8A-4147-A177-3AD203B41FA5}">
                      <a16:colId xmlns:a16="http://schemas.microsoft.com/office/drawing/2014/main" val="741537404"/>
                    </a:ext>
                  </a:extLst>
                </a:gridCol>
                <a:gridCol w="2900471">
                  <a:extLst>
                    <a:ext uri="{9D8B030D-6E8A-4147-A177-3AD203B41FA5}">
                      <a16:colId xmlns:a16="http://schemas.microsoft.com/office/drawing/2014/main" val="864043557"/>
                    </a:ext>
                  </a:extLst>
                </a:gridCol>
                <a:gridCol w="3012438">
                  <a:extLst>
                    <a:ext uri="{9D8B030D-6E8A-4147-A177-3AD203B41FA5}">
                      <a16:colId xmlns:a16="http://schemas.microsoft.com/office/drawing/2014/main" val="1233714706"/>
                    </a:ext>
                  </a:extLst>
                </a:gridCol>
                <a:gridCol w="3012438">
                  <a:extLst>
                    <a:ext uri="{9D8B030D-6E8A-4147-A177-3AD203B41FA5}">
                      <a16:colId xmlns:a16="http://schemas.microsoft.com/office/drawing/2014/main" val="3445573171"/>
                    </a:ext>
                  </a:extLst>
                </a:gridCol>
              </a:tblGrid>
              <a:tr h="14182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迭代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次迭代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次迭代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30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次迭代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5156844"/>
                  </a:ext>
                </a:extLst>
              </a:tr>
              <a:tr h="14182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Loss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0.0244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0.0311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0.0415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7466688"/>
                  </a:ext>
                </a:extLst>
              </a:tr>
              <a:tr h="14182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 err="1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Acuracy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0.9919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0.9919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0.9919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714735"/>
                  </a:ext>
                </a:extLst>
              </a:tr>
            </a:tbl>
          </a:graphicData>
        </a:graphic>
      </p:graphicFrame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17576F-3529-46D9-9251-23BE9007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50</a:t>
            </a:fld>
            <a:endParaRPr lang="zh-TW" altLang="en-US" noProof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F4D52B1-E3A5-4916-8C2A-D37A772B7C60}"/>
              </a:ext>
            </a:extLst>
          </p:cNvPr>
          <p:cNvSpPr txBox="1"/>
          <p:nvPr/>
        </p:nvSpPr>
        <p:spPr>
          <a:xfrm>
            <a:off x="1175656" y="2845837"/>
            <a:ext cx="69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指標</a:t>
            </a:r>
          </a:p>
        </p:txBody>
      </p:sp>
    </p:spTree>
    <p:extLst>
      <p:ext uri="{BB962C8B-B14F-4D97-AF65-F5344CB8AC3E}">
        <p14:creationId xmlns:p14="http://schemas.microsoft.com/office/powerpoint/2010/main" val="926298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結果與結論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17576F-3529-46D9-9251-23BE9007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51</a:t>
            </a:fld>
            <a:endParaRPr lang="zh-TW" altLang="en-US" noProof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424A148-2F60-4D69-B09B-795D085E2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9660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發生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loss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函數變大的原因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有可能還有有測試到最佳的迭代次數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有可能是學習率過大導致無法收斂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batch size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過大。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未來改進方向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重新調整學習率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找到適合的迭代數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調整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batch size</a:t>
            </a:r>
          </a:p>
        </p:txBody>
      </p:sp>
    </p:spTree>
    <p:extLst>
      <p:ext uri="{BB962C8B-B14F-4D97-AF65-F5344CB8AC3E}">
        <p14:creationId xmlns:p14="http://schemas.microsoft.com/office/powerpoint/2010/main" val="3416204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1207CDF1-CF15-41F7-A45E-9DE3FF7035EE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84B159C-057B-43D1-8706-4B08981B1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937" y="0"/>
            <a:ext cx="10113645" cy="4578350"/>
          </a:xfrm>
        </p:spPr>
        <p:txBody>
          <a:bodyPr anchor="ctr"/>
          <a:lstStyle/>
          <a:p>
            <a:pPr algn="ctr"/>
            <a:r>
              <a:rPr lang="en-US" altLang="zh-TW" sz="9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you</a:t>
            </a:r>
            <a:endParaRPr lang="zh-TW" altLang="en-US" sz="9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4CCE3C-0027-4FE0-A4D8-41AB6890E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52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91764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Softmax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1C70B1-F8F7-4371-9B7E-6C783CC4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6</a:t>
            </a:fld>
            <a:endParaRPr lang="zh-TW" altLang="en-US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F664C8-F02E-4230-8B03-A43F9F950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57" y="2313041"/>
            <a:ext cx="11040286" cy="303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82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B46378-152A-4FB9-B69E-287263E85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卷積層</a:t>
            </a:r>
            <a:endParaRPr lang="en-US" altLang="zh-TW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479AF0-A6F3-4812-80EB-87EF5DFDC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pPr rtl="0"/>
              <a:t>7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366887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卷積層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運作原理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BC23D31-53B9-4B2A-96A9-1AD2D4880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886709"/>
              </p:ext>
            </p:extLst>
          </p:nvPr>
        </p:nvGraphicFramePr>
        <p:xfrm>
          <a:off x="1891698" y="2303585"/>
          <a:ext cx="18000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9505218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295063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743819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978514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014669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2476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5375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875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229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875770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3770E60-DF1F-4536-8613-7F5CCB7AA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522945"/>
              </p:ext>
            </p:extLst>
          </p:nvPr>
        </p:nvGraphicFramePr>
        <p:xfrm>
          <a:off x="2251698" y="4635306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CBB550E-0568-4EFF-B991-0C3E7838DE9C}"/>
              </a:ext>
            </a:extLst>
          </p:cNvPr>
          <p:cNvSpPr/>
          <p:nvPr/>
        </p:nvSpPr>
        <p:spPr>
          <a:xfrm>
            <a:off x="1891698" y="2303585"/>
            <a:ext cx="1076958" cy="1086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BBCE20-A721-4014-B5EC-08470B841622}"/>
              </a:ext>
            </a:extLst>
          </p:cNvPr>
          <p:cNvSpPr txBox="1"/>
          <p:nvPr/>
        </p:nvSpPr>
        <p:spPr>
          <a:xfrm>
            <a:off x="2340291" y="199580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原始資料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8444633-7D23-4834-B039-250B09B6DBA4}"/>
              </a:ext>
            </a:extLst>
          </p:cNvPr>
          <p:cNvSpPr txBox="1"/>
          <p:nvPr/>
        </p:nvSpPr>
        <p:spPr>
          <a:xfrm>
            <a:off x="2430060" y="432752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濾波器</a:t>
            </a:r>
            <a:endParaRPr lang="zh-TW" altLang="en-US" dirty="0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0E6283DF-2D51-469D-821A-3380660F0544}"/>
              </a:ext>
            </a:extLst>
          </p:cNvPr>
          <p:cNvSpPr/>
          <p:nvPr/>
        </p:nvSpPr>
        <p:spPr>
          <a:xfrm>
            <a:off x="4009666" y="3791243"/>
            <a:ext cx="562707" cy="675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D35A48B7-24B9-4ED1-9D88-C382680F5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135037"/>
              </p:ext>
            </p:extLst>
          </p:nvPr>
        </p:nvGraphicFramePr>
        <p:xfrm>
          <a:off x="4952695" y="2669345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97278284-C88B-434C-961D-A57A405C8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930366"/>
              </p:ext>
            </p:extLst>
          </p:nvPr>
        </p:nvGraphicFramePr>
        <p:xfrm>
          <a:off x="4952695" y="4733779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2C0DB059-6B1C-41C3-B383-02A9767260FC}"/>
              </a:ext>
            </a:extLst>
          </p:cNvPr>
          <p:cNvSpPr/>
          <p:nvPr/>
        </p:nvSpPr>
        <p:spPr>
          <a:xfrm>
            <a:off x="6413015" y="3753724"/>
            <a:ext cx="562707" cy="675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" name="表格 5">
            <a:extLst>
              <a:ext uri="{FF2B5EF4-FFF2-40B4-BE49-F238E27FC236}">
                <a16:creationId xmlns:a16="http://schemas.microsoft.com/office/drawing/2014/main" id="{B2786204-38F8-43F7-84D3-C27847DAE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630387"/>
              </p:ext>
            </p:extLst>
          </p:nvPr>
        </p:nvGraphicFramePr>
        <p:xfrm>
          <a:off x="7333337" y="3562819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sp>
        <p:nvSpPr>
          <p:cNvPr id="15" name="等於 14">
            <a:extLst>
              <a:ext uri="{FF2B5EF4-FFF2-40B4-BE49-F238E27FC236}">
                <a16:creationId xmlns:a16="http://schemas.microsoft.com/office/drawing/2014/main" id="{4AD9BA4E-4AF7-4F7A-A829-1231C7330595}"/>
              </a:ext>
            </a:extLst>
          </p:cNvPr>
          <p:cNvSpPr/>
          <p:nvPr/>
        </p:nvSpPr>
        <p:spPr>
          <a:xfrm>
            <a:off x="8493075" y="3933942"/>
            <a:ext cx="479323" cy="35503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乘號 15">
            <a:extLst>
              <a:ext uri="{FF2B5EF4-FFF2-40B4-BE49-F238E27FC236}">
                <a16:creationId xmlns:a16="http://schemas.microsoft.com/office/drawing/2014/main" id="{C21120D0-7F1F-424E-A19D-CCC9B6A3A532}"/>
              </a:ext>
            </a:extLst>
          </p:cNvPr>
          <p:cNvSpPr/>
          <p:nvPr/>
        </p:nvSpPr>
        <p:spPr>
          <a:xfrm>
            <a:off x="5149798" y="3769709"/>
            <a:ext cx="675250" cy="6752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7" name="表格 5">
            <a:extLst>
              <a:ext uri="{FF2B5EF4-FFF2-40B4-BE49-F238E27FC236}">
                <a16:creationId xmlns:a16="http://schemas.microsoft.com/office/drawing/2014/main" id="{C2BC2D1D-AE4B-42C2-A13C-E56AD0663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359926"/>
              </p:ext>
            </p:extLst>
          </p:nvPr>
        </p:nvGraphicFramePr>
        <p:xfrm>
          <a:off x="9196686" y="3580228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sp>
        <p:nvSpPr>
          <p:cNvPr id="18" name="文字方塊 17">
            <a:extLst>
              <a:ext uri="{FF2B5EF4-FFF2-40B4-BE49-F238E27FC236}">
                <a16:creationId xmlns:a16="http://schemas.microsoft.com/office/drawing/2014/main" id="{A049D386-A3C8-48B8-A4A9-E45296FD9DCD}"/>
              </a:ext>
            </a:extLst>
          </p:cNvPr>
          <p:cNvSpPr txBox="1"/>
          <p:nvPr/>
        </p:nvSpPr>
        <p:spPr>
          <a:xfrm>
            <a:off x="5036017" y="234664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原始資料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53D890C-F851-45D2-B826-D45EC386F0F8}"/>
              </a:ext>
            </a:extLst>
          </p:cNvPr>
          <p:cNvSpPr txBox="1"/>
          <p:nvPr/>
        </p:nvSpPr>
        <p:spPr>
          <a:xfrm>
            <a:off x="5149798" y="442600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濾波器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BE88F5E-1086-4F3C-8471-12ADC3CE66AC}"/>
              </a:ext>
            </a:extLst>
          </p:cNvPr>
          <p:cNvSpPr txBox="1"/>
          <p:nvPr/>
        </p:nvSpPr>
        <p:spPr>
          <a:xfrm>
            <a:off x="9375048" y="318452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特徵圖</a:t>
            </a:r>
            <a:endParaRPr lang="en-US" altLang="zh-TW" sz="1400" dirty="0"/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B1C21979-37A2-4A6F-82E2-F25C6EA0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8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21304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3C1D0-5091-498F-B4A2-AC31DFC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卷積層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運作原理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BC23D31-53B9-4B2A-96A9-1AD2D4880F58}"/>
              </a:ext>
            </a:extLst>
          </p:cNvPr>
          <p:cNvGraphicFramePr>
            <a:graphicFrameLocks noGrp="1"/>
          </p:cNvGraphicFramePr>
          <p:nvPr/>
        </p:nvGraphicFramePr>
        <p:xfrm>
          <a:off x="1891698" y="2303585"/>
          <a:ext cx="18000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9505218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295063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743819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978514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0146690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2476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5375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875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229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875770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3770E60-DF1F-4536-8613-7F5CCB7AA5AA}"/>
              </a:ext>
            </a:extLst>
          </p:cNvPr>
          <p:cNvGraphicFramePr>
            <a:graphicFrameLocks noGrp="1"/>
          </p:cNvGraphicFramePr>
          <p:nvPr/>
        </p:nvGraphicFramePr>
        <p:xfrm>
          <a:off x="2251698" y="4635306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CBB550E-0568-4EFF-B991-0C3E7838DE9C}"/>
              </a:ext>
            </a:extLst>
          </p:cNvPr>
          <p:cNvSpPr/>
          <p:nvPr/>
        </p:nvSpPr>
        <p:spPr>
          <a:xfrm>
            <a:off x="2251698" y="2313388"/>
            <a:ext cx="1076958" cy="1086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BBCE20-A721-4014-B5EC-08470B841622}"/>
              </a:ext>
            </a:extLst>
          </p:cNvPr>
          <p:cNvSpPr txBox="1"/>
          <p:nvPr/>
        </p:nvSpPr>
        <p:spPr>
          <a:xfrm>
            <a:off x="2340291" y="199580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原始資料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8444633-7D23-4834-B039-250B09B6DBA4}"/>
              </a:ext>
            </a:extLst>
          </p:cNvPr>
          <p:cNvSpPr txBox="1"/>
          <p:nvPr/>
        </p:nvSpPr>
        <p:spPr>
          <a:xfrm>
            <a:off x="2430060" y="432752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濾波器</a:t>
            </a:r>
            <a:endParaRPr lang="zh-TW" altLang="en-US" dirty="0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0E6283DF-2D51-469D-821A-3380660F0544}"/>
              </a:ext>
            </a:extLst>
          </p:cNvPr>
          <p:cNvSpPr/>
          <p:nvPr/>
        </p:nvSpPr>
        <p:spPr>
          <a:xfrm>
            <a:off x="4009666" y="3791243"/>
            <a:ext cx="562707" cy="675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D35A48B7-24B9-4ED1-9D88-C382680F5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73961"/>
              </p:ext>
            </p:extLst>
          </p:nvPr>
        </p:nvGraphicFramePr>
        <p:xfrm>
          <a:off x="4952695" y="2669345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97278284-C88B-434C-961D-A57A405C8879}"/>
              </a:ext>
            </a:extLst>
          </p:cNvPr>
          <p:cNvGraphicFramePr>
            <a:graphicFrameLocks noGrp="1"/>
          </p:cNvGraphicFramePr>
          <p:nvPr/>
        </p:nvGraphicFramePr>
        <p:xfrm>
          <a:off x="4952695" y="4733779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2C0DB059-6B1C-41C3-B383-02A9767260FC}"/>
              </a:ext>
            </a:extLst>
          </p:cNvPr>
          <p:cNvSpPr/>
          <p:nvPr/>
        </p:nvSpPr>
        <p:spPr>
          <a:xfrm>
            <a:off x="6413015" y="3753724"/>
            <a:ext cx="562707" cy="675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" name="表格 5">
            <a:extLst>
              <a:ext uri="{FF2B5EF4-FFF2-40B4-BE49-F238E27FC236}">
                <a16:creationId xmlns:a16="http://schemas.microsoft.com/office/drawing/2014/main" id="{B2786204-38F8-43F7-84D3-C27847DAE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287424"/>
              </p:ext>
            </p:extLst>
          </p:nvPr>
        </p:nvGraphicFramePr>
        <p:xfrm>
          <a:off x="7333337" y="3562819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sp>
        <p:nvSpPr>
          <p:cNvPr id="15" name="等於 14">
            <a:extLst>
              <a:ext uri="{FF2B5EF4-FFF2-40B4-BE49-F238E27FC236}">
                <a16:creationId xmlns:a16="http://schemas.microsoft.com/office/drawing/2014/main" id="{4AD9BA4E-4AF7-4F7A-A829-1231C7330595}"/>
              </a:ext>
            </a:extLst>
          </p:cNvPr>
          <p:cNvSpPr/>
          <p:nvPr/>
        </p:nvSpPr>
        <p:spPr>
          <a:xfrm>
            <a:off x="8493075" y="3933942"/>
            <a:ext cx="479323" cy="35503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乘號 15">
            <a:extLst>
              <a:ext uri="{FF2B5EF4-FFF2-40B4-BE49-F238E27FC236}">
                <a16:creationId xmlns:a16="http://schemas.microsoft.com/office/drawing/2014/main" id="{C21120D0-7F1F-424E-A19D-CCC9B6A3A532}"/>
              </a:ext>
            </a:extLst>
          </p:cNvPr>
          <p:cNvSpPr/>
          <p:nvPr/>
        </p:nvSpPr>
        <p:spPr>
          <a:xfrm>
            <a:off x="5149798" y="3769709"/>
            <a:ext cx="675250" cy="6752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7" name="表格 5">
            <a:extLst>
              <a:ext uri="{FF2B5EF4-FFF2-40B4-BE49-F238E27FC236}">
                <a16:creationId xmlns:a16="http://schemas.microsoft.com/office/drawing/2014/main" id="{C2BC2D1D-AE4B-42C2-A13C-E56AD0663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348563"/>
              </p:ext>
            </p:extLst>
          </p:nvPr>
        </p:nvGraphicFramePr>
        <p:xfrm>
          <a:off x="9196686" y="3580228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265619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100326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7786053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9271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6912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36392"/>
                  </a:ext>
                </a:extLst>
              </a:tr>
            </a:tbl>
          </a:graphicData>
        </a:graphic>
      </p:graphicFrame>
      <p:sp>
        <p:nvSpPr>
          <p:cNvPr id="18" name="文字方塊 17">
            <a:extLst>
              <a:ext uri="{FF2B5EF4-FFF2-40B4-BE49-F238E27FC236}">
                <a16:creationId xmlns:a16="http://schemas.microsoft.com/office/drawing/2014/main" id="{A049D386-A3C8-48B8-A4A9-E45296FD9DCD}"/>
              </a:ext>
            </a:extLst>
          </p:cNvPr>
          <p:cNvSpPr txBox="1"/>
          <p:nvPr/>
        </p:nvSpPr>
        <p:spPr>
          <a:xfrm>
            <a:off x="5036017" y="234664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原始資料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53D890C-F851-45D2-B826-D45EC386F0F8}"/>
              </a:ext>
            </a:extLst>
          </p:cNvPr>
          <p:cNvSpPr txBox="1"/>
          <p:nvPr/>
        </p:nvSpPr>
        <p:spPr>
          <a:xfrm>
            <a:off x="5149798" y="442600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濾波器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BE88F5E-1086-4F3C-8471-12ADC3CE66AC}"/>
              </a:ext>
            </a:extLst>
          </p:cNvPr>
          <p:cNvSpPr txBox="1"/>
          <p:nvPr/>
        </p:nvSpPr>
        <p:spPr>
          <a:xfrm>
            <a:off x="9375048" y="318452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特徵圖</a:t>
            </a:r>
            <a:endParaRPr lang="en-US" altLang="zh-TW" sz="1400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D1552BC3-60FD-4C34-B29D-D0155B972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zh-TW" noProof="0" smtClean="0"/>
              <a:t>9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64579097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207_TF22712842_Win32" id="{2140E0E0-F3E0-4A6F-A0CF-77B2F1B8A879}" vid="{F655C06E-8CAE-4AA9-9A67-9C20438BD46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統計資料重點</Template>
  <TotalTime>5369</TotalTime>
  <Words>1621</Words>
  <Application>Microsoft Office PowerPoint</Application>
  <PresentationFormat>寬螢幕</PresentationFormat>
  <Paragraphs>671</Paragraphs>
  <Slides>52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0" baseType="lpstr">
      <vt:lpstr>charter</vt:lpstr>
      <vt:lpstr>Microsoft JhengHei UI</vt:lpstr>
      <vt:lpstr>PingFang SC</vt:lpstr>
      <vt:lpstr>標楷體</vt:lpstr>
      <vt:lpstr>Calibri</vt:lpstr>
      <vt:lpstr>Franklin Gothic Book</vt:lpstr>
      <vt:lpstr>Times New Roman</vt:lpstr>
      <vt:lpstr>1_RetrospectVTI</vt:lpstr>
      <vt:lpstr>CNN</vt:lpstr>
      <vt:lpstr>大綱</vt:lpstr>
      <vt:lpstr>PowerPoint 簡報</vt:lpstr>
      <vt:lpstr>CNN介紹-(1/2)</vt:lpstr>
      <vt:lpstr>CNN介紹-(2/2)</vt:lpstr>
      <vt:lpstr>Softmax</vt:lpstr>
      <vt:lpstr>PowerPoint 簡報</vt:lpstr>
      <vt:lpstr>卷積層-運作原理</vt:lpstr>
      <vt:lpstr>卷積層-運作原理</vt:lpstr>
      <vt:lpstr>卷積層-運作原理</vt:lpstr>
      <vt:lpstr>卷積層-運作原理</vt:lpstr>
      <vt:lpstr>卷積層-運作原理</vt:lpstr>
      <vt:lpstr>卷積層實例-卷積函式</vt:lpstr>
      <vt:lpstr>卷積層實例-灰階</vt:lpstr>
      <vt:lpstr>卷積層實例-灰階</vt:lpstr>
      <vt:lpstr>卷積層實例-模糊化</vt:lpstr>
      <vt:lpstr>卷積層實例-模糊化</vt:lpstr>
      <vt:lpstr>卷積層實例-銳化</vt:lpstr>
      <vt:lpstr>卷積層實例-銳化</vt:lpstr>
      <vt:lpstr>卷積層實例-邊緣偵測</vt:lpstr>
      <vt:lpstr>卷積層實例-邊緣偵測</vt:lpstr>
      <vt:lpstr>卷積層實例-X軸邊緣偵測</vt:lpstr>
      <vt:lpstr>卷積層實例-X軸邊緣偵測</vt:lpstr>
      <vt:lpstr>卷積層實例-Y軸邊緣偵測</vt:lpstr>
      <vt:lpstr>卷積層實例-Y軸邊緣偵測</vt:lpstr>
      <vt:lpstr>PowerPoint 簡報</vt:lpstr>
      <vt:lpstr>最大池化層-運作原理</vt:lpstr>
      <vt:lpstr>最大池化層-運作原理</vt:lpstr>
      <vt:lpstr>最大池化層-運作原理</vt:lpstr>
      <vt:lpstr>平均池化層-運作原理</vt:lpstr>
      <vt:lpstr>平均池化層-運作原理</vt:lpstr>
      <vt:lpstr>平均池化層-運作原理</vt:lpstr>
      <vt:lpstr>PowerPoint 簡報</vt:lpstr>
      <vt:lpstr>實例-載入資料</vt:lpstr>
      <vt:lpstr>實例-顯示訓練與測試資料</vt:lpstr>
      <vt:lpstr>實例-訓練資料</vt:lpstr>
      <vt:lpstr>實例-測試資料</vt:lpstr>
      <vt:lpstr>實例-建立模型與訓練</vt:lpstr>
      <vt:lpstr>實例-訓練與測試模型10次</vt:lpstr>
      <vt:lpstr>實例-訓練與測試模型20次</vt:lpstr>
      <vt:lpstr>實例-訓練與測試模型30次</vt:lpstr>
      <vt:lpstr>實例-視覺化訓練過程</vt:lpstr>
      <vt:lpstr>實例-視覺化訓練過程10次</vt:lpstr>
      <vt:lpstr>實例-視覺化訓練過程10次</vt:lpstr>
      <vt:lpstr>實例-視覺化訓練過程20次</vt:lpstr>
      <vt:lpstr>實例-視覺化訓練過程20次</vt:lpstr>
      <vt:lpstr>實例-視覺化訓練過程30次</vt:lpstr>
      <vt:lpstr>實例-視覺化訓練過程30次</vt:lpstr>
      <vt:lpstr>PowerPoint 簡報</vt:lpstr>
      <vt:lpstr>結果與結論</vt:lpstr>
      <vt:lpstr>結果與結論</vt:lpstr>
      <vt:lpstr>Thanks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</dc:title>
  <dc:creator>呂育嘉</dc:creator>
  <cp:lastModifiedBy>育嘉 呂</cp:lastModifiedBy>
  <cp:revision>12</cp:revision>
  <dcterms:created xsi:type="dcterms:W3CDTF">2022-06-08T07:49:17Z</dcterms:created>
  <dcterms:modified xsi:type="dcterms:W3CDTF">2024-06-14T02:02:50Z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